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5" r:id="rId9"/>
    <p:sldId id="263" r:id="rId10"/>
    <p:sldId id="264" r:id="rId11"/>
  </p:sldIdLst>
  <p:sldSz cx="9144000" cy="5143500" type="screen16x9"/>
  <p:notesSz cx="6858000" cy="9144000"/>
  <p:embeddedFontLst>
    <p:embeddedFont>
      <p:font typeface="Proxima Nova" panose="02000506030000020004" pitchFamily="2" charset="0"/>
      <p:regular r:id="rId13"/>
      <p:bold r:id="rId14"/>
      <p:italic r:id="rId15"/>
      <p:boldItalic r:id="rId1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547"/>
    <p:restoredTop sz="94597"/>
  </p:normalViewPr>
  <p:slideViewPr>
    <p:cSldViewPr snapToGrid="0" snapToObjects="1">
      <p:cViewPr varScale="1">
        <p:scale>
          <a:sx n="154" d="100"/>
          <a:sy n="154" d="100"/>
        </p:scale>
        <p:origin x="60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Shape 1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Shape 2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Shape 1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Shape 1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Shape 1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Shape 1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Shape 2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Shape 2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Shape 2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818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Shape 2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 – Title">
  <p:cSld name="Divider">
    <p:bg>
      <p:bgPr>
        <a:solidFill>
          <a:schemeClr val="lt2"/>
        </a:solidFill>
        <a:effectLst/>
      </p:bgPr>
    </p:bg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hape 7" descr="IMG_0276.jpg"/>
          <p:cNvPicPr preferRelativeResize="0"/>
          <p:nvPr/>
        </p:nvPicPr>
        <p:blipFill rotWithShape="1">
          <a:blip r:embed="rId2">
            <a:alphaModFix/>
          </a:blip>
          <a:srcRect l="-1871" t="8284" r="9671" b="8284"/>
          <a:stretch/>
        </p:blipFill>
        <p:spPr>
          <a:xfrm>
            <a:off x="614426" y="0"/>
            <a:ext cx="85296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Shape 8"/>
          <p:cNvSpPr/>
          <p:nvPr/>
        </p:nvSpPr>
        <p:spPr>
          <a:xfrm>
            <a:off x="0" y="-25"/>
            <a:ext cx="9144000" cy="5143500"/>
          </a:xfrm>
          <a:prstGeom prst="rect">
            <a:avLst/>
          </a:prstGeom>
          <a:gradFill>
            <a:gsLst>
              <a:gs pos="0">
                <a:srgbClr val="1AB9A5"/>
              </a:gs>
              <a:gs pos="10000">
                <a:srgbClr val="1AB9A5"/>
              </a:gs>
              <a:gs pos="100000">
                <a:srgbClr val="1AB9A5">
                  <a:alpha val="74509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A9DBD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" name="Shape 9"/>
          <p:cNvCxnSpPr/>
          <p:nvPr/>
        </p:nvCxnSpPr>
        <p:spPr>
          <a:xfrm>
            <a:off x="633275" y="3110100"/>
            <a:ext cx="738900" cy="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523203" y="1737025"/>
            <a:ext cx="6158400" cy="11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0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" name="Shape 11"/>
          <p:cNvSpPr txBox="1"/>
          <p:nvPr/>
        </p:nvSpPr>
        <p:spPr>
          <a:xfrm>
            <a:off x="5133546" y="4782050"/>
            <a:ext cx="3926100" cy="1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© Copyright 2018 Pivotal Software, Inc. All rights Reserved. Version 1.0</a:t>
            </a:r>
            <a:endParaRPr sz="6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12" name="Shape 12"/>
          <p:cNvGrpSpPr/>
          <p:nvPr/>
        </p:nvGrpSpPr>
        <p:grpSpPr>
          <a:xfrm>
            <a:off x="634507" y="819388"/>
            <a:ext cx="1337013" cy="313170"/>
            <a:chOff x="1841475" y="2392725"/>
            <a:chExt cx="3928925" cy="920275"/>
          </a:xfrm>
        </p:grpSpPr>
        <p:sp>
          <p:nvSpPr>
            <p:cNvPr id="13" name="Shape 13"/>
            <p:cNvSpPr/>
            <p:nvPr/>
          </p:nvSpPr>
          <p:spPr>
            <a:xfrm>
              <a:off x="257417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Shape 14"/>
            <p:cNvSpPr/>
            <p:nvPr/>
          </p:nvSpPr>
          <p:spPr>
            <a:xfrm>
              <a:off x="2816875" y="2626700"/>
              <a:ext cx="703700" cy="686300"/>
            </a:xfrm>
            <a:custGeom>
              <a:avLst/>
              <a:gdLst/>
              <a:ahLst/>
              <a:cxnLst/>
              <a:rect l="0" t="0" r="0" b="0"/>
              <a:pathLst>
                <a:path w="28148" h="27452" extrusionOk="0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Shape 15"/>
            <p:cNvSpPr/>
            <p:nvPr/>
          </p:nvSpPr>
          <p:spPr>
            <a:xfrm>
              <a:off x="3557125" y="2626700"/>
              <a:ext cx="614900" cy="685700"/>
            </a:xfrm>
            <a:custGeom>
              <a:avLst/>
              <a:gdLst/>
              <a:ahLst/>
              <a:cxnLst/>
              <a:rect l="0" t="0" r="0" b="0"/>
              <a:pathLst>
                <a:path w="24596" h="27428" extrusionOk="0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Shape 16"/>
            <p:cNvSpPr/>
            <p:nvPr/>
          </p:nvSpPr>
          <p:spPr>
            <a:xfrm>
              <a:off x="4732275" y="2617400"/>
              <a:ext cx="582350" cy="679925"/>
            </a:xfrm>
            <a:custGeom>
              <a:avLst/>
              <a:gdLst/>
              <a:ahLst/>
              <a:cxnLst/>
              <a:rect l="0" t="0" r="0" b="0"/>
              <a:pathLst>
                <a:path w="23294" h="27197" extrusionOk="0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Shape 17"/>
            <p:cNvSpPr/>
            <p:nvPr/>
          </p:nvSpPr>
          <p:spPr>
            <a:xfrm>
              <a:off x="544872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Shape 18"/>
            <p:cNvSpPr/>
            <p:nvPr/>
          </p:nvSpPr>
          <p:spPr>
            <a:xfrm>
              <a:off x="1841475" y="2392725"/>
              <a:ext cx="617775" cy="904600"/>
            </a:xfrm>
            <a:custGeom>
              <a:avLst/>
              <a:gdLst/>
              <a:ahLst/>
              <a:cxnLst/>
              <a:rect l="0" t="0" r="0" b="0"/>
              <a:pathLst>
                <a:path w="24711" h="36184" extrusionOk="0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Shape 19"/>
            <p:cNvSpPr/>
            <p:nvPr/>
          </p:nvSpPr>
          <p:spPr>
            <a:xfrm>
              <a:off x="4278825" y="2482125"/>
              <a:ext cx="369275" cy="814025"/>
            </a:xfrm>
            <a:custGeom>
              <a:avLst/>
              <a:gdLst/>
              <a:ahLst/>
              <a:cxnLst/>
              <a:rect l="0" t="0" r="0" b="0"/>
              <a:pathLst>
                <a:path w="14771" h="32561" extrusionOk="0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Shape 20"/>
            <p:cNvSpPr/>
            <p:nvPr/>
          </p:nvSpPr>
          <p:spPr>
            <a:xfrm>
              <a:off x="5652525" y="3180600"/>
              <a:ext cx="117875" cy="117300"/>
            </a:xfrm>
            <a:custGeom>
              <a:avLst/>
              <a:gdLst/>
              <a:ahLst/>
              <a:cxnLst/>
              <a:rect l="0" t="0" r="0" b="0"/>
              <a:pathLst>
                <a:path w="4715" h="4692" extrusionOk="0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Shape 21"/>
          <p:cNvSpPr txBox="1">
            <a:spLocks noGrp="1"/>
          </p:cNvSpPr>
          <p:nvPr>
            <p:ph type="subTitle" idx="1"/>
          </p:nvPr>
        </p:nvSpPr>
        <p:spPr>
          <a:xfrm>
            <a:off x="523200" y="3306700"/>
            <a:ext cx="4173600" cy="14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– Split">
  <p:cSld name="CUSTOM_8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9" name="Shape 119"/>
          <p:cNvCxnSpPr/>
          <p:nvPr/>
        </p:nvCxnSpPr>
        <p:spPr>
          <a:xfrm>
            <a:off x="4572000" y="-214525"/>
            <a:ext cx="0" cy="1197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0" name="Shape 120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121" name="Shape 121"/>
            <p:cNvSpPr/>
            <p:nvPr/>
          </p:nvSpPr>
          <p:spPr>
            <a:xfrm>
              <a:off x="257417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Shape 122"/>
            <p:cNvSpPr/>
            <p:nvPr/>
          </p:nvSpPr>
          <p:spPr>
            <a:xfrm>
              <a:off x="2816875" y="2626700"/>
              <a:ext cx="703700" cy="686300"/>
            </a:xfrm>
            <a:custGeom>
              <a:avLst/>
              <a:gdLst/>
              <a:ahLst/>
              <a:cxnLst/>
              <a:rect l="0" t="0" r="0" b="0"/>
              <a:pathLst>
                <a:path w="28148" h="27452" extrusionOk="0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Shape 123"/>
            <p:cNvSpPr/>
            <p:nvPr/>
          </p:nvSpPr>
          <p:spPr>
            <a:xfrm>
              <a:off x="3557125" y="2626700"/>
              <a:ext cx="614900" cy="685700"/>
            </a:xfrm>
            <a:custGeom>
              <a:avLst/>
              <a:gdLst/>
              <a:ahLst/>
              <a:cxnLst/>
              <a:rect l="0" t="0" r="0" b="0"/>
              <a:pathLst>
                <a:path w="24596" h="27428" extrusionOk="0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Shape 124"/>
            <p:cNvSpPr/>
            <p:nvPr/>
          </p:nvSpPr>
          <p:spPr>
            <a:xfrm>
              <a:off x="4732275" y="2617400"/>
              <a:ext cx="582350" cy="679925"/>
            </a:xfrm>
            <a:custGeom>
              <a:avLst/>
              <a:gdLst/>
              <a:ahLst/>
              <a:cxnLst/>
              <a:rect l="0" t="0" r="0" b="0"/>
              <a:pathLst>
                <a:path w="23294" h="27197" extrusionOk="0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Shape 125"/>
            <p:cNvSpPr/>
            <p:nvPr/>
          </p:nvSpPr>
          <p:spPr>
            <a:xfrm>
              <a:off x="544872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Shape 126"/>
            <p:cNvSpPr/>
            <p:nvPr/>
          </p:nvSpPr>
          <p:spPr>
            <a:xfrm>
              <a:off x="1841475" y="2392725"/>
              <a:ext cx="617775" cy="904600"/>
            </a:xfrm>
            <a:custGeom>
              <a:avLst/>
              <a:gdLst/>
              <a:ahLst/>
              <a:cxnLst/>
              <a:rect l="0" t="0" r="0" b="0"/>
              <a:pathLst>
                <a:path w="24711" h="36184" extrusionOk="0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Shape 127"/>
            <p:cNvSpPr/>
            <p:nvPr/>
          </p:nvSpPr>
          <p:spPr>
            <a:xfrm>
              <a:off x="4278825" y="2482125"/>
              <a:ext cx="369275" cy="814025"/>
            </a:xfrm>
            <a:custGeom>
              <a:avLst/>
              <a:gdLst/>
              <a:ahLst/>
              <a:cxnLst/>
              <a:rect l="0" t="0" r="0" b="0"/>
              <a:pathLst>
                <a:path w="14771" h="32561" extrusionOk="0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Shape 128"/>
            <p:cNvSpPr/>
            <p:nvPr/>
          </p:nvSpPr>
          <p:spPr>
            <a:xfrm>
              <a:off x="5652525" y="3180600"/>
              <a:ext cx="117875" cy="117300"/>
            </a:xfrm>
            <a:custGeom>
              <a:avLst/>
              <a:gdLst/>
              <a:ahLst/>
              <a:cxnLst/>
              <a:rect l="0" t="0" r="0" b="0"/>
              <a:pathLst>
                <a:path w="4715" h="4692" extrusionOk="0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9" name="Shape 129"/>
          <p:cNvSpPr txBox="1">
            <a:spLocks noGrp="1"/>
          </p:cNvSpPr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30" name="Shape 130"/>
          <p:cNvCxnSpPr/>
          <p:nvPr/>
        </p:nvCxnSpPr>
        <p:spPr>
          <a:xfrm rot="10800000">
            <a:off x="4572000" y="905700"/>
            <a:ext cx="0" cy="3764400"/>
          </a:xfrm>
          <a:prstGeom prst="straightConnector1">
            <a:avLst/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1" name="Shape 131"/>
          <p:cNvSpPr txBox="1">
            <a:spLocks noGrp="1"/>
          </p:cNvSpPr>
          <p:nvPr>
            <p:ph type="body" idx="1"/>
          </p:nvPr>
        </p:nvSpPr>
        <p:spPr>
          <a:xfrm>
            <a:off x="192475" y="900400"/>
            <a:ext cx="4112100" cy="3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115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●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111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○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111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■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111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●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111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○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111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■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111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●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111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○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11150" rt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300"/>
              <a:buFont typeface="Proxima Nova"/>
              <a:buChar char="■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32" name="Shape 132"/>
          <p:cNvSpPr txBox="1">
            <a:spLocks noGrp="1"/>
          </p:cNvSpPr>
          <p:nvPr>
            <p:ph type="body" idx="2"/>
          </p:nvPr>
        </p:nvSpPr>
        <p:spPr>
          <a:xfrm>
            <a:off x="4750000" y="900400"/>
            <a:ext cx="4112100" cy="3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115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●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111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○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111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■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111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●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111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○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111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■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111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●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111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○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11150" rt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300"/>
              <a:buFont typeface="Proxima Nova"/>
              <a:buChar char="■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– Split w/ Image">
  <p:cSld name="CUSTOM_8_2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Cover w/ Image</a:t>
            </a:r>
            <a:endParaRPr sz="1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35" name="Shape 135"/>
          <p:cNvCxnSpPr/>
          <p:nvPr/>
        </p:nvCxnSpPr>
        <p:spPr>
          <a:xfrm>
            <a:off x="4572000" y="-214525"/>
            <a:ext cx="0" cy="1197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6" name="Shape 136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137" name="Shape 137"/>
            <p:cNvSpPr/>
            <p:nvPr/>
          </p:nvSpPr>
          <p:spPr>
            <a:xfrm>
              <a:off x="257417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Shape 138"/>
            <p:cNvSpPr/>
            <p:nvPr/>
          </p:nvSpPr>
          <p:spPr>
            <a:xfrm>
              <a:off x="2816875" y="2626700"/>
              <a:ext cx="703700" cy="686300"/>
            </a:xfrm>
            <a:custGeom>
              <a:avLst/>
              <a:gdLst/>
              <a:ahLst/>
              <a:cxnLst/>
              <a:rect l="0" t="0" r="0" b="0"/>
              <a:pathLst>
                <a:path w="28148" h="27452" extrusionOk="0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Shape 139"/>
            <p:cNvSpPr/>
            <p:nvPr/>
          </p:nvSpPr>
          <p:spPr>
            <a:xfrm>
              <a:off x="3557125" y="2626700"/>
              <a:ext cx="614900" cy="685700"/>
            </a:xfrm>
            <a:custGeom>
              <a:avLst/>
              <a:gdLst/>
              <a:ahLst/>
              <a:cxnLst/>
              <a:rect l="0" t="0" r="0" b="0"/>
              <a:pathLst>
                <a:path w="24596" h="27428" extrusionOk="0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Shape 140"/>
            <p:cNvSpPr/>
            <p:nvPr/>
          </p:nvSpPr>
          <p:spPr>
            <a:xfrm>
              <a:off x="4732275" y="2617400"/>
              <a:ext cx="582350" cy="679925"/>
            </a:xfrm>
            <a:custGeom>
              <a:avLst/>
              <a:gdLst/>
              <a:ahLst/>
              <a:cxnLst/>
              <a:rect l="0" t="0" r="0" b="0"/>
              <a:pathLst>
                <a:path w="23294" h="27197" extrusionOk="0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Shape 141"/>
            <p:cNvSpPr/>
            <p:nvPr/>
          </p:nvSpPr>
          <p:spPr>
            <a:xfrm>
              <a:off x="544872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Shape 142"/>
            <p:cNvSpPr/>
            <p:nvPr/>
          </p:nvSpPr>
          <p:spPr>
            <a:xfrm>
              <a:off x="1841475" y="2392725"/>
              <a:ext cx="617775" cy="904600"/>
            </a:xfrm>
            <a:custGeom>
              <a:avLst/>
              <a:gdLst/>
              <a:ahLst/>
              <a:cxnLst/>
              <a:rect l="0" t="0" r="0" b="0"/>
              <a:pathLst>
                <a:path w="24711" h="36184" extrusionOk="0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Shape 143"/>
            <p:cNvSpPr/>
            <p:nvPr/>
          </p:nvSpPr>
          <p:spPr>
            <a:xfrm>
              <a:off x="4278825" y="2482125"/>
              <a:ext cx="369275" cy="814025"/>
            </a:xfrm>
            <a:custGeom>
              <a:avLst/>
              <a:gdLst/>
              <a:ahLst/>
              <a:cxnLst/>
              <a:rect l="0" t="0" r="0" b="0"/>
              <a:pathLst>
                <a:path w="14771" h="32561" extrusionOk="0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Shape 144"/>
            <p:cNvSpPr/>
            <p:nvPr/>
          </p:nvSpPr>
          <p:spPr>
            <a:xfrm>
              <a:off x="5652525" y="3180600"/>
              <a:ext cx="117875" cy="117300"/>
            </a:xfrm>
            <a:custGeom>
              <a:avLst/>
              <a:gdLst/>
              <a:ahLst/>
              <a:cxnLst/>
              <a:rect l="0" t="0" r="0" b="0"/>
              <a:pathLst>
                <a:path w="4715" h="4692" extrusionOk="0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5" name="Shape 145"/>
          <p:cNvSpPr txBox="1">
            <a:spLocks noGrp="1"/>
          </p:cNvSpPr>
          <p:nvPr>
            <p:ph type="title"/>
          </p:nvPr>
        </p:nvSpPr>
        <p:spPr>
          <a:xfrm>
            <a:off x="192475" y="151275"/>
            <a:ext cx="4281300" cy="3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6" name="Shape 146"/>
          <p:cNvSpPr txBox="1">
            <a:spLocks noGrp="1"/>
          </p:cNvSpPr>
          <p:nvPr>
            <p:ph type="body" idx="1"/>
          </p:nvPr>
        </p:nvSpPr>
        <p:spPr>
          <a:xfrm>
            <a:off x="192475" y="900400"/>
            <a:ext cx="4254600" cy="3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302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●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302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○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302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■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302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●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302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○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302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■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302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●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302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○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30200" rt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600"/>
              <a:buFont typeface="Proxima Nova"/>
              <a:buChar char="■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 – Columns">
  <p:cSld name="CUSTOM_8_1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" name="Shape 148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149" name="Shape 149"/>
            <p:cNvSpPr/>
            <p:nvPr/>
          </p:nvSpPr>
          <p:spPr>
            <a:xfrm>
              <a:off x="257417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Shape 150"/>
            <p:cNvSpPr/>
            <p:nvPr/>
          </p:nvSpPr>
          <p:spPr>
            <a:xfrm>
              <a:off x="2816875" y="2626700"/>
              <a:ext cx="703700" cy="686300"/>
            </a:xfrm>
            <a:custGeom>
              <a:avLst/>
              <a:gdLst/>
              <a:ahLst/>
              <a:cxnLst/>
              <a:rect l="0" t="0" r="0" b="0"/>
              <a:pathLst>
                <a:path w="28148" h="27452" extrusionOk="0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Shape 151"/>
            <p:cNvSpPr/>
            <p:nvPr/>
          </p:nvSpPr>
          <p:spPr>
            <a:xfrm>
              <a:off x="3557125" y="2626700"/>
              <a:ext cx="614900" cy="685700"/>
            </a:xfrm>
            <a:custGeom>
              <a:avLst/>
              <a:gdLst/>
              <a:ahLst/>
              <a:cxnLst/>
              <a:rect l="0" t="0" r="0" b="0"/>
              <a:pathLst>
                <a:path w="24596" h="27428" extrusionOk="0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Shape 152"/>
            <p:cNvSpPr/>
            <p:nvPr/>
          </p:nvSpPr>
          <p:spPr>
            <a:xfrm>
              <a:off x="4732275" y="2617400"/>
              <a:ext cx="582350" cy="679925"/>
            </a:xfrm>
            <a:custGeom>
              <a:avLst/>
              <a:gdLst/>
              <a:ahLst/>
              <a:cxnLst/>
              <a:rect l="0" t="0" r="0" b="0"/>
              <a:pathLst>
                <a:path w="23294" h="27197" extrusionOk="0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Shape 153"/>
            <p:cNvSpPr/>
            <p:nvPr/>
          </p:nvSpPr>
          <p:spPr>
            <a:xfrm>
              <a:off x="544872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Shape 154"/>
            <p:cNvSpPr/>
            <p:nvPr/>
          </p:nvSpPr>
          <p:spPr>
            <a:xfrm>
              <a:off x="1841475" y="2392725"/>
              <a:ext cx="617775" cy="904600"/>
            </a:xfrm>
            <a:custGeom>
              <a:avLst/>
              <a:gdLst/>
              <a:ahLst/>
              <a:cxnLst/>
              <a:rect l="0" t="0" r="0" b="0"/>
              <a:pathLst>
                <a:path w="24711" h="36184" extrusionOk="0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Shape 155"/>
            <p:cNvSpPr/>
            <p:nvPr/>
          </p:nvSpPr>
          <p:spPr>
            <a:xfrm>
              <a:off x="4278825" y="2482125"/>
              <a:ext cx="369275" cy="814025"/>
            </a:xfrm>
            <a:custGeom>
              <a:avLst/>
              <a:gdLst/>
              <a:ahLst/>
              <a:cxnLst/>
              <a:rect l="0" t="0" r="0" b="0"/>
              <a:pathLst>
                <a:path w="14771" h="32561" extrusionOk="0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Shape 156"/>
            <p:cNvSpPr/>
            <p:nvPr/>
          </p:nvSpPr>
          <p:spPr>
            <a:xfrm>
              <a:off x="5652525" y="3180600"/>
              <a:ext cx="117875" cy="117300"/>
            </a:xfrm>
            <a:custGeom>
              <a:avLst/>
              <a:gdLst/>
              <a:ahLst/>
              <a:cxnLst/>
              <a:rect l="0" t="0" r="0" b="0"/>
              <a:pathLst>
                <a:path w="4715" h="4692" extrusionOk="0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7" name="Shape 157"/>
          <p:cNvSpPr txBox="1">
            <a:spLocks noGrp="1"/>
          </p:cNvSpPr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8" name="Shape 158"/>
          <p:cNvCxnSpPr/>
          <p:nvPr/>
        </p:nvCxnSpPr>
        <p:spPr>
          <a:xfrm rot="10800000">
            <a:off x="6081375" y="905700"/>
            <a:ext cx="0" cy="3764400"/>
          </a:xfrm>
          <a:prstGeom prst="straightConnector1">
            <a:avLst/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9" name="Shape 159"/>
          <p:cNvCxnSpPr/>
          <p:nvPr/>
        </p:nvCxnSpPr>
        <p:spPr>
          <a:xfrm>
            <a:off x="6078286" y="-214525"/>
            <a:ext cx="0" cy="1197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0" name="Shape 160"/>
          <p:cNvCxnSpPr/>
          <p:nvPr/>
        </p:nvCxnSpPr>
        <p:spPr>
          <a:xfrm rot="10800000">
            <a:off x="3067875" y="905700"/>
            <a:ext cx="0" cy="3764400"/>
          </a:xfrm>
          <a:prstGeom prst="straightConnector1">
            <a:avLst/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1" name="Shape 161"/>
          <p:cNvCxnSpPr/>
          <p:nvPr/>
        </p:nvCxnSpPr>
        <p:spPr>
          <a:xfrm>
            <a:off x="3067886" y="-214525"/>
            <a:ext cx="0" cy="1197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2" name="Shape 162"/>
          <p:cNvSpPr txBox="1"/>
          <p:nvPr/>
        </p:nvSpPr>
        <p:spPr>
          <a:xfrm>
            <a:off x="192475" y="900400"/>
            <a:ext cx="2729400" cy="3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None/>
            </a:pPr>
            <a:endParaRPr sz="11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3" name="Shape 163"/>
          <p:cNvSpPr txBox="1">
            <a:spLocks noGrp="1"/>
          </p:cNvSpPr>
          <p:nvPr>
            <p:ph type="body" idx="1"/>
          </p:nvPr>
        </p:nvSpPr>
        <p:spPr>
          <a:xfrm>
            <a:off x="192475" y="900400"/>
            <a:ext cx="2729400" cy="3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■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■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Proxima Nova"/>
              <a:buChar char="■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64" name="Shape 164"/>
          <p:cNvSpPr txBox="1">
            <a:spLocks noGrp="1"/>
          </p:cNvSpPr>
          <p:nvPr>
            <p:ph type="body" idx="2"/>
          </p:nvPr>
        </p:nvSpPr>
        <p:spPr>
          <a:xfrm>
            <a:off x="3207300" y="900400"/>
            <a:ext cx="2729400" cy="3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■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■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Proxima Nova"/>
              <a:buChar char="■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65" name="Shape 165"/>
          <p:cNvSpPr txBox="1">
            <a:spLocks noGrp="1"/>
          </p:cNvSpPr>
          <p:nvPr>
            <p:ph type="body" idx="3"/>
          </p:nvPr>
        </p:nvSpPr>
        <p:spPr>
          <a:xfrm>
            <a:off x="6222125" y="900400"/>
            <a:ext cx="2729400" cy="3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■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■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Proxima Nova"/>
              <a:buChar char="■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 – Divider">
  <p:cSld name="Divider_1">
    <p:bg>
      <p:bgPr>
        <a:solidFill>
          <a:schemeClr val="lt2"/>
        </a:solid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 txBox="1">
            <a:spLocks noGrp="1"/>
          </p:cNvSpPr>
          <p:nvPr>
            <p:ph type="title"/>
          </p:nvPr>
        </p:nvSpPr>
        <p:spPr>
          <a:xfrm>
            <a:off x="668800" y="2365150"/>
            <a:ext cx="7796700" cy="17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roxima Nova"/>
              <a:buNone/>
              <a:defRPr sz="40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9pPr>
          </a:lstStyle>
          <a:p>
            <a:endParaRPr/>
          </a:p>
        </p:txBody>
      </p:sp>
      <p:grpSp>
        <p:nvGrpSpPr>
          <p:cNvPr id="24" name="Shape 24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25" name="Shape 25"/>
            <p:cNvSpPr/>
            <p:nvPr/>
          </p:nvSpPr>
          <p:spPr>
            <a:xfrm>
              <a:off x="257417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Shape 26"/>
            <p:cNvSpPr/>
            <p:nvPr/>
          </p:nvSpPr>
          <p:spPr>
            <a:xfrm>
              <a:off x="2816875" y="2626700"/>
              <a:ext cx="703700" cy="686300"/>
            </a:xfrm>
            <a:custGeom>
              <a:avLst/>
              <a:gdLst/>
              <a:ahLst/>
              <a:cxnLst/>
              <a:rect l="0" t="0" r="0" b="0"/>
              <a:pathLst>
                <a:path w="28148" h="27452" extrusionOk="0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Shape 27"/>
            <p:cNvSpPr/>
            <p:nvPr/>
          </p:nvSpPr>
          <p:spPr>
            <a:xfrm>
              <a:off x="3557125" y="2626700"/>
              <a:ext cx="614900" cy="685700"/>
            </a:xfrm>
            <a:custGeom>
              <a:avLst/>
              <a:gdLst/>
              <a:ahLst/>
              <a:cxnLst/>
              <a:rect l="0" t="0" r="0" b="0"/>
              <a:pathLst>
                <a:path w="24596" h="27428" extrusionOk="0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Shape 28"/>
            <p:cNvSpPr/>
            <p:nvPr/>
          </p:nvSpPr>
          <p:spPr>
            <a:xfrm>
              <a:off x="4732275" y="2617400"/>
              <a:ext cx="582350" cy="679925"/>
            </a:xfrm>
            <a:custGeom>
              <a:avLst/>
              <a:gdLst/>
              <a:ahLst/>
              <a:cxnLst/>
              <a:rect l="0" t="0" r="0" b="0"/>
              <a:pathLst>
                <a:path w="23294" h="27197" extrusionOk="0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Shape 29"/>
            <p:cNvSpPr/>
            <p:nvPr/>
          </p:nvSpPr>
          <p:spPr>
            <a:xfrm>
              <a:off x="544872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Shape 30"/>
            <p:cNvSpPr/>
            <p:nvPr/>
          </p:nvSpPr>
          <p:spPr>
            <a:xfrm>
              <a:off x="1841475" y="2392725"/>
              <a:ext cx="617775" cy="904600"/>
            </a:xfrm>
            <a:custGeom>
              <a:avLst/>
              <a:gdLst/>
              <a:ahLst/>
              <a:cxnLst/>
              <a:rect l="0" t="0" r="0" b="0"/>
              <a:pathLst>
                <a:path w="24711" h="36184" extrusionOk="0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Shape 31"/>
            <p:cNvSpPr/>
            <p:nvPr/>
          </p:nvSpPr>
          <p:spPr>
            <a:xfrm>
              <a:off x="4278825" y="2482125"/>
              <a:ext cx="369275" cy="814025"/>
            </a:xfrm>
            <a:custGeom>
              <a:avLst/>
              <a:gdLst/>
              <a:ahLst/>
              <a:cxnLst/>
              <a:rect l="0" t="0" r="0" b="0"/>
              <a:pathLst>
                <a:path w="14771" h="32561" extrusionOk="0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Shape 32"/>
            <p:cNvSpPr/>
            <p:nvPr/>
          </p:nvSpPr>
          <p:spPr>
            <a:xfrm>
              <a:off x="5652525" y="3180600"/>
              <a:ext cx="117875" cy="117300"/>
            </a:xfrm>
            <a:custGeom>
              <a:avLst/>
              <a:gdLst/>
              <a:ahLst/>
              <a:cxnLst/>
              <a:rect l="0" t="0" r="0" b="0"/>
              <a:pathLst>
                <a:path w="4715" h="4692" extrusionOk="0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3" name="Shape 33"/>
          <p:cNvCxnSpPr/>
          <p:nvPr/>
        </p:nvCxnSpPr>
        <p:spPr>
          <a:xfrm rot="10800000">
            <a:off x="4309650" y="2255484"/>
            <a:ext cx="524700" cy="0"/>
          </a:xfrm>
          <a:prstGeom prst="straightConnector1">
            <a:avLst/>
          </a:prstGeom>
          <a:noFill/>
          <a:ln w="28575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" name="Shape 34"/>
          <p:cNvSpPr txBox="1">
            <a:spLocks noGrp="1"/>
          </p:cNvSpPr>
          <p:nvPr>
            <p:ph type="subTitle" idx="1"/>
          </p:nvPr>
        </p:nvSpPr>
        <p:spPr>
          <a:xfrm>
            <a:off x="1740900" y="1801250"/>
            <a:ext cx="5662200" cy="3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– Intro">
  <p:cSld name="Intro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0" y="0"/>
            <a:ext cx="3066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193350" y="549625"/>
            <a:ext cx="2751300" cy="14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25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5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5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5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5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5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5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5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500"/>
            </a:lvl9pPr>
          </a:lstStyle>
          <a:p>
            <a:endParaRPr/>
          </a:p>
        </p:txBody>
      </p:sp>
      <p:cxnSp>
        <p:nvCxnSpPr>
          <p:cNvPr id="38" name="Shape 38"/>
          <p:cNvCxnSpPr/>
          <p:nvPr/>
        </p:nvCxnSpPr>
        <p:spPr>
          <a:xfrm>
            <a:off x="3066005" y="-214525"/>
            <a:ext cx="0" cy="1197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39" name="Shape 39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40" name="Shape 40"/>
            <p:cNvSpPr/>
            <p:nvPr/>
          </p:nvSpPr>
          <p:spPr>
            <a:xfrm>
              <a:off x="257417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Shape 41"/>
            <p:cNvSpPr/>
            <p:nvPr/>
          </p:nvSpPr>
          <p:spPr>
            <a:xfrm>
              <a:off x="2816875" y="2626700"/>
              <a:ext cx="703700" cy="686300"/>
            </a:xfrm>
            <a:custGeom>
              <a:avLst/>
              <a:gdLst/>
              <a:ahLst/>
              <a:cxnLst/>
              <a:rect l="0" t="0" r="0" b="0"/>
              <a:pathLst>
                <a:path w="28148" h="27452" extrusionOk="0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Shape 42"/>
            <p:cNvSpPr/>
            <p:nvPr/>
          </p:nvSpPr>
          <p:spPr>
            <a:xfrm>
              <a:off x="3557125" y="2626700"/>
              <a:ext cx="614900" cy="685700"/>
            </a:xfrm>
            <a:custGeom>
              <a:avLst/>
              <a:gdLst/>
              <a:ahLst/>
              <a:cxnLst/>
              <a:rect l="0" t="0" r="0" b="0"/>
              <a:pathLst>
                <a:path w="24596" h="27428" extrusionOk="0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Shape 43"/>
            <p:cNvSpPr/>
            <p:nvPr/>
          </p:nvSpPr>
          <p:spPr>
            <a:xfrm>
              <a:off x="4732275" y="2617400"/>
              <a:ext cx="582350" cy="679925"/>
            </a:xfrm>
            <a:custGeom>
              <a:avLst/>
              <a:gdLst/>
              <a:ahLst/>
              <a:cxnLst/>
              <a:rect l="0" t="0" r="0" b="0"/>
              <a:pathLst>
                <a:path w="23294" h="27197" extrusionOk="0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Shape 44"/>
            <p:cNvSpPr/>
            <p:nvPr/>
          </p:nvSpPr>
          <p:spPr>
            <a:xfrm>
              <a:off x="544872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Shape 45"/>
            <p:cNvSpPr/>
            <p:nvPr/>
          </p:nvSpPr>
          <p:spPr>
            <a:xfrm>
              <a:off x="1841475" y="2392725"/>
              <a:ext cx="617775" cy="904600"/>
            </a:xfrm>
            <a:custGeom>
              <a:avLst/>
              <a:gdLst/>
              <a:ahLst/>
              <a:cxnLst/>
              <a:rect l="0" t="0" r="0" b="0"/>
              <a:pathLst>
                <a:path w="24711" h="36184" extrusionOk="0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Shape 46"/>
            <p:cNvSpPr/>
            <p:nvPr/>
          </p:nvSpPr>
          <p:spPr>
            <a:xfrm>
              <a:off x="4278825" y="2482125"/>
              <a:ext cx="369275" cy="814025"/>
            </a:xfrm>
            <a:custGeom>
              <a:avLst/>
              <a:gdLst/>
              <a:ahLst/>
              <a:cxnLst/>
              <a:rect l="0" t="0" r="0" b="0"/>
              <a:pathLst>
                <a:path w="14771" h="32561" extrusionOk="0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Shape 47"/>
            <p:cNvSpPr/>
            <p:nvPr/>
          </p:nvSpPr>
          <p:spPr>
            <a:xfrm>
              <a:off x="5652525" y="3180600"/>
              <a:ext cx="117875" cy="117300"/>
            </a:xfrm>
            <a:custGeom>
              <a:avLst/>
              <a:gdLst/>
              <a:ahLst/>
              <a:cxnLst/>
              <a:rect l="0" t="0" r="0" b="0"/>
              <a:pathLst>
                <a:path w="4715" h="4692" extrusionOk="0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8" name="Shape 48"/>
          <p:cNvCxnSpPr/>
          <p:nvPr/>
        </p:nvCxnSpPr>
        <p:spPr>
          <a:xfrm rot="10800000">
            <a:off x="295728" y="2131916"/>
            <a:ext cx="5247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" name="Shape 49"/>
          <p:cNvSpPr txBox="1">
            <a:spLocks noGrp="1"/>
          </p:cNvSpPr>
          <p:nvPr>
            <p:ph type="subTitle" idx="1"/>
          </p:nvPr>
        </p:nvSpPr>
        <p:spPr>
          <a:xfrm>
            <a:off x="193350" y="2274300"/>
            <a:ext cx="2751300" cy="14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15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body" idx="2"/>
          </p:nvPr>
        </p:nvSpPr>
        <p:spPr>
          <a:xfrm>
            <a:off x="3810675" y="549625"/>
            <a:ext cx="5047200" cy="412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302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●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302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○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302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■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302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●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302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○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302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■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302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●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302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○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30200" rtl="0">
              <a:lnSpc>
                <a:spcPct val="110000"/>
              </a:lnSpc>
              <a:spcBef>
                <a:spcPts val="2000"/>
              </a:spcBef>
              <a:spcAft>
                <a:spcPts val="2000"/>
              </a:spcAft>
              <a:buClr>
                <a:schemeClr val="dk1"/>
              </a:buClr>
              <a:buSzPts val="1600"/>
              <a:buFont typeface="Proxima Nova"/>
              <a:buChar char="■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 – Blank">
  <p:cSld name="Blank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– Standard">
  <p:cSld name="Title Slide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>
            <a:spLocks noGrp="1"/>
          </p:cNvSpPr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54" name="Shape 54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55" name="Shape 55"/>
            <p:cNvSpPr/>
            <p:nvPr/>
          </p:nvSpPr>
          <p:spPr>
            <a:xfrm>
              <a:off x="257417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Shape 56"/>
            <p:cNvSpPr/>
            <p:nvPr/>
          </p:nvSpPr>
          <p:spPr>
            <a:xfrm>
              <a:off x="2816875" y="2626700"/>
              <a:ext cx="703700" cy="686300"/>
            </a:xfrm>
            <a:custGeom>
              <a:avLst/>
              <a:gdLst/>
              <a:ahLst/>
              <a:cxnLst/>
              <a:rect l="0" t="0" r="0" b="0"/>
              <a:pathLst>
                <a:path w="28148" h="27452" extrusionOk="0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Shape 57"/>
            <p:cNvSpPr/>
            <p:nvPr/>
          </p:nvSpPr>
          <p:spPr>
            <a:xfrm>
              <a:off x="3557125" y="2626700"/>
              <a:ext cx="614900" cy="685700"/>
            </a:xfrm>
            <a:custGeom>
              <a:avLst/>
              <a:gdLst/>
              <a:ahLst/>
              <a:cxnLst/>
              <a:rect l="0" t="0" r="0" b="0"/>
              <a:pathLst>
                <a:path w="24596" h="27428" extrusionOk="0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Shape 58"/>
            <p:cNvSpPr/>
            <p:nvPr/>
          </p:nvSpPr>
          <p:spPr>
            <a:xfrm>
              <a:off x="4732275" y="2617400"/>
              <a:ext cx="582350" cy="679925"/>
            </a:xfrm>
            <a:custGeom>
              <a:avLst/>
              <a:gdLst/>
              <a:ahLst/>
              <a:cxnLst/>
              <a:rect l="0" t="0" r="0" b="0"/>
              <a:pathLst>
                <a:path w="23294" h="27197" extrusionOk="0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Shape 59"/>
            <p:cNvSpPr/>
            <p:nvPr/>
          </p:nvSpPr>
          <p:spPr>
            <a:xfrm>
              <a:off x="544872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Shape 60"/>
            <p:cNvSpPr/>
            <p:nvPr/>
          </p:nvSpPr>
          <p:spPr>
            <a:xfrm>
              <a:off x="1841475" y="2392725"/>
              <a:ext cx="617775" cy="904600"/>
            </a:xfrm>
            <a:custGeom>
              <a:avLst/>
              <a:gdLst/>
              <a:ahLst/>
              <a:cxnLst/>
              <a:rect l="0" t="0" r="0" b="0"/>
              <a:pathLst>
                <a:path w="24711" h="36184" extrusionOk="0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Shape 61"/>
            <p:cNvSpPr/>
            <p:nvPr/>
          </p:nvSpPr>
          <p:spPr>
            <a:xfrm>
              <a:off x="4278825" y="2482125"/>
              <a:ext cx="369275" cy="814025"/>
            </a:xfrm>
            <a:custGeom>
              <a:avLst/>
              <a:gdLst/>
              <a:ahLst/>
              <a:cxnLst/>
              <a:rect l="0" t="0" r="0" b="0"/>
              <a:pathLst>
                <a:path w="14771" h="32561" extrusionOk="0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Shape 62"/>
            <p:cNvSpPr/>
            <p:nvPr/>
          </p:nvSpPr>
          <p:spPr>
            <a:xfrm>
              <a:off x="5652525" y="3180600"/>
              <a:ext cx="117875" cy="117300"/>
            </a:xfrm>
            <a:custGeom>
              <a:avLst/>
              <a:gdLst/>
              <a:ahLst/>
              <a:cxnLst/>
              <a:rect l="0" t="0" r="0" b="0"/>
              <a:pathLst>
                <a:path w="4715" h="4692" extrusionOk="0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915400" y="900400"/>
            <a:ext cx="7333200" cy="3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17500" rt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 – Diagram Box">
  <p:cSld name="Title Slide_4">
    <p:bg>
      <p:bgPr>
        <a:solidFill>
          <a:srgbClr val="F3F3F3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>
            <a:spLocks noGrp="1"/>
          </p:cNvSpPr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66" name="Shape 66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67" name="Shape 67"/>
            <p:cNvSpPr/>
            <p:nvPr/>
          </p:nvSpPr>
          <p:spPr>
            <a:xfrm>
              <a:off x="257417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Shape 68"/>
            <p:cNvSpPr/>
            <p:nvPr/>
          </p:nvSpPr>
          <p:spPr>
            <a:xfrm>
              <a:off x="2816875" y="2626700"/>
              <a:ext cx="703700" cy="686300"/>
            </a:xfrm>
            <a:custGeom>
              <a:avLst/>
              <a:gdLst/>
              <a:ahLst/>
              <a:cxnLst/>
              <a:rect l="0" t="0" r="0" b="0"/>
              <a:pathLst>
                <a:path w="28148" h="27452" extrusionOk="0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Shape 69"/>
            <p:cNvSpPr/>
            <p:nvPr/>
          </p:nvSpPr>
          <p:spPr>
            <a:xfrm>
              <a:off x="3557125" y="2626700"/>
              <a:ext cx="614900" cy="685700"/>
            </a:xfrm>
            <a:custGeom>
              <a:avLst/>
              <a:gdLst/>
              <a:ahLst/>
              <a:cxnLst/>
              <a:rect l="0" t="0" r="0" b="0"/>
              <a:pathLst>
                <a:path w="24596" h="27428" extrusionOk="0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Shape 70"/>
            <p:cNvSpPr/>
            <p:nvPr/>
          </p:nvSpPr>
          <p:spPr>
            <a:xfrm>
              <a:off x="4732275" y="2617400"/>
              <a:ext cx="582350" cy="679925"/>
            </a:xfrm>
            <a:custGeom>
              <a:avLst/>
              <a:gdLst/>
              <a:ahLst/>
              <a:cxnLst/>
              <a:rect l="0" t="0" r="0" b="0"/>
              <a:pathLst>
                <a:path w="23294" h="27197" extrusionOk="0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Shape 71"/>
            <p:cNvSpPr/>
            <p:nvPr/>
          </p:nvSpPr>
          <p:spPr>
            <a:xfrm>
              <a:off x="544872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Shape 72"/>
            <p:cNvSpPr/>
            <p:nvPr/>
          </p:nvSpPr>
          <p:spPr>
            <a:xfrm>
              <a:off x="1841475" y="2392725"/>
              <a:ext cx="617775" cy="904600"/>
            </a:xfrm>
            <a:custGeom>
              <a:avLst/>
              <a:gdLst/>
              <a:ahLst/>
              <a:cxnLst/>
              <a:rect l="0" t="0" r="0" b="0"/>
              <a:pathLst>
                <a:path w="24711" h="36184" extrusionOk="0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Shape 73"/>
            <p:cNvSpPr/>
            <p:nvPr/>
          </p:nvSpPr>
          <p:spPr>
            <a:xfrm>
              <a:off x="4278825" y="2482125"/>
              <a:ext cx="369275" cy="814025"/>
            </a:xfrm>
            <a:custGeom>
              <a:avLst/>
              <a:gdLst/>
              <a:ahLst/>
              <a:cxnLst/>
              <a:rect l="0" t="0" r="0" b="0"/>
              <a:pathLst>
                <a:path w="14771" h="32561" extrusionOk="0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Shape 74"/>
            <p:cNvSpPr/>
            <p:nvPr/>
          </p:nvSpPr>
          <p:spPr>
            <a:xfrm>
              <a:off x="5652525" y="3180600"/>
              <a:ext cx="117875" cy="117300"/>
            </a:xfrm>
            <a:custGeom>
              <a:avLst/>
              <a:gdLst/>
              <a:ahLst/>
              <a:cxnLst/>
              <a:rect l="0" t="0" r="0" b="0"/>
              <a:pathLst>
                <a:path w="4715" h="4692" extrusionOk="0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5" name="Shape 75"/>
          <p:cNvSpPr/>
          <p:nvPr/>
        </p:nvSpPr>
        <p:spPr>
          <a:xfrm>
            <a:off x="285750" y="907200"/>
            <a:ext cx="8569800" cy="3762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6" name="Shape 76"/>
          <p:cNvCxnSpPr/>
          <p:nvPr/>
        </p:nvCxnSpPr>
        <p:spPr>
          <a:xfrm>
            <a:off x="8855561" y="-214525"/>
            <a:ext cx="0" cy="1197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7" name="Shape 77"/>
          <p:cNvCxnSpPr/>
          <p:nvPr/>
        </p:nvCxnSpPr>
        <p:spPr>
          <a:xfrm>
            <a:off x="287536" y="-214525"/>
            <a:ext cx="0" cy="1197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8" name="Shape 78"/>
          <p:cNvCxnSpPr/>
          <p:nvPr/>
        </p:nvCxnSpPr>
        <p:spPr>
          <a:xfrm rot="10800000">
            <a:off x="-228600" y="923925"/>
            <a:ext cx="114300" cy="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9" name="Shape 79"/>
          <p:cNvCxnSpPr/>
          <p:nvPr/>
        </p:nvCxnSpPr>
        <p:spPr>
          <a:xfrm rot="10800000">
            <a:off x="-228600" y="4669500"/>
            <a:ext cx="114300" cy="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 – Design Grid">
  <p:cSld name="Title Slide_3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Shape 8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489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Shape 82"/>
          <p:cNvSpPr txBox="1">
            <a:spLocks noGrp="1"/>
          </p:cNvSpPr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83" name="Shape 83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84" name="Shape 84"/>
            <p:cNvSpPr/>
            <p:nvPr/>
          </p:nvSpPr>
          <p:spPr>
            <a:xfrm>
              <a:off x="257417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Shape 85"/>
            <p:cNvSpPr/>
            <p:nvPr/>
          </p:nvSpPr>
          <p:spPr>
            <a:xfrm>
              <a:off x="2816875" y="2626700"/>
              <a:ext cx="703700" cy="686300"/>
            </a:xfrm>
            <a:custGeom>
              <a:avLst/>
              <a:gdLst/>
              <a:ahLst/>
              <a:cxnLst/>
              <a:rect l="0" t="0" r="0" b="0"/>
              <a:pathLst>
                <a:path w="28148" h="27452" extrusionOk="0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Shape 86"/>
            <p:cNvSpPr/>
            <p:nvPr/>
          </p:nvSpPr>
          <p:spPr>
            <a:xfrm>
              <a:off x="3557125" y="2626700"/>
              <a:ext cx="614900" cy="685700"/>
            </a:xfrm>
            <a:custGeom>
              <a:avLst/>
              <a:gdLst/>
              <a:ahLst/>
              <a:cxnLst/>
              <a:rect l="0" t="0" r="0" b="0"/>
              <a:pathLst>
                <a:path w="24596" h="27428" extrusionOk="0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Shape 87"/>
            <p:cNvSpPr/>
            <p:nvPr/>
          </p:nvSpPr>
          <p:spPr>
            <a:xfrm>
              <a:off x="4732275" y="2617400"/>
              <a:ext cx="582350" cy="679925"/>
            </a:xfrm>
            <a:custGeom>
              <a:avLst/>
              <a:gdLst/>
              <a:ahLst/>
              <a:cxnLst/>
              <a:rect l="0" t="0" r="0" b="0"/>
              <a:pathLst>
                <a:path w="23294" h="27197" extrusionOk="0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Shape 88"/>
            <p:cNvSpPr/>
            <p:nvPr/>
          </p:nvSpPr>
          <p:spPr>
            <a:xfrm>
              <a:off x="544872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Shape 89"/>
            <p:cNvSpPr/>
            <p:nvPr/>
          </p:nvSpPr>
          <p:spPr>
            <a:xfrm>
              <a:off x="1841475" y="2392725"/>
              <a:ext cx="617775" cy="904600"/>
            </a:xfrm>
            <a:custGeom>
              <a:avLst/>
              <a:gdLst/>
              <a:ahLst/>
              <a:cxnLst/>
              <a:rect l="0" t="0" r="0" b="0"/>
              <a:pathLst>
                <a:path w="24711" h="36184" extrusionOk="0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Shape 90"/>
            <p:cNvSpPr/>
            <p:nvPr/>
          </p:nvSpPr>
          <p:spPr>
            <a:xfrm>
              <a:off x="4278825" y="2482125"/>
              <a:ext cx="369275" cy="814025"/>
            </a:xfrm>
            <a:custGeom>
              <a:avLst/>
              <a:gdLst/>
              <a:ahLst/>
              <a:cxnLst/>
              <a:rect l="0" t="0" r="0" b="0"/>
              <a:pathLst>
                <a:path w="14771" h="32561" extrusionOk="0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Shape 91"/>
            <p:cNvSpPr/>
            <p:nvPr/>
          </p:nvSpPr>
          <p:spPr>
            <a:xfrm>
              <a:off x="5652525" y="3180600"/>
              <a:ext cx="117875" cy="117300"/>
            </a:xfrm>
            <a:custGeom>
              <a:avLst/>
              <a:gdLst/>
              <a:ahLst/>
              <a:cxnLst/>
              <a:rect l="0" t="0" r="0" b="0"/>
              <a:pathLst>
                <a:path w="4715" h="4692" extrusionOk="0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 – Night Mode">
  <p:cSld name="Title Slide_2">
    <p:bg>
      <p:bgPr>
        <a:solidFill>
          <a:schemeClr val="dk1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 txBox="1">
            <a:spLocks noGrp="1"/>
          </p:cNvSpPr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94" name="Shape 94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95" name="Shape 95"/>
            <p:cNvSpPr/>
            <p:nvPr/>
          </p:nvSpPr>
          <p:spPr>
            <a:xfrm>
              <a:off x="257417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Shape 96"/>
            <p:cNvSpPr/>
            <p:nvPr/>
          </p:nvSpPr>
          <p:spPr>
            <a:xfrm>
              <a:off x="2816875" y="2626700"/>
              <a:ext cx="703700" cy="686300"/>
            </a:xfrm>
            <a:custGeom>
              <a:avLst/>
              <a:gdLst/>
              <a:ahLst/>
              <a:cxnLst/>
              <a:rect l="0" t="0" r="0" b="0"/>
              <a:pathLst>
                <a:path w="28148" h="27452" extrusionOk="0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Shape 97"/>
            <p:cNvSpPr/>
            <p:nvPr/>
          </p:nvSpPr>
          <p:spPr>
            <a:xfrm>
              <a:off x="3557125" y="2626700"/>
              <a:ext cx="614900" cy="685700"/>
            </a:xfrm>
            <a:custGeom>
              <a:avLst/>
              <a:gdLst/>
              <a:ahLst/>
              <a:cxnLst/>
              <a:rect l="0" t="0" r="0" b="0"/>
              <a:pathLst>
                <a:path w="24596" h="27428" extrusionOk="0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Shape 98"/>
            <p:cNvSpPr/>
            <p:nvPr/>
          </p:nvSpPr>
          <p:spPr>
            <a:xfrm>
              <a:off x="4732275" y="2617400"/>
              <a:ext cx="582350" cy="679925"/>
            </a:xfrm>
            <a:custGeom>
              <a:avLst/>
              <a:gdLst/>
              <a:ahLst/>
              <a:cxnLst/>
              <a:rect l="0" t="0" r="0" b="0"/>
              <a:pathLst>
                <a:path w="23294" h="27197" extrusionOk="0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Shape 99"/>
            <p:cNvSpPr/>
            <p:nvPr/>
          </p:nvSpPr>
          <p:spPr>
            <a:xfrm>
              <a:off x="544872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Shape 100"/>
            <p:cNvSpPr/>
            <p:nvPr/>
          </p:nvSpPr>
          <p:spPr>
            <a:xfrm>
              <a:off x="1841475" y="2392725"/>
              <a:ext cx="617775" cy="904600"/>
            </a:xfrm>
            <a:custGeom>
              <a:avLst/>
              <a:gdLst/>
              <a:ahLst/>
              <a:cxnLst/>
              <a:rect l="0" t="0" r="0" b="0"/>
              <a:pathLst>
                <a:path w="24711" h="36184" extrusionOk="0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Shape 101"/>
            <p:cNvSpPr/>
            <p:nvPr/>
          </p:nvSpPr>
          <p:spPr>
            <a:xfrm>
              <a:off x="4278825" y="2482125"/>
              <a:ext cx="369275" cy="814025"/>
            </a:xfrm>
            <a:custGeom>
              <a:avLst/>
              <a:gdLst/>
              <a:ahLst/>
              <a:cxnLst/>
              <a:rect l="0" t="0" r="0" b="0"/>
              <a:pathLst>
                <a:path w="14771" h="32561" extrusionOk="0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Shape 102"/>
            <p:cNvSpPr/>
            <p:nvPr/>
          </p:nvSpPr>
          <p:spPr>
            <a:xfrm>
              <a:off x="5652525" y="3180600"/>
              <a:ext cx="117875" cy="117300"/>
            </a:xfrm>
            <a:custGeom>
              <a:avLst/>
              <a:gdLst/>
              <a:ahLst/>
              <a:cxnLst/>
              <a:rect l="0" t="0" r="0" b="0"/>
              <a:pathLst>
                <a:path w="4715" h="4692" extrusionOk="0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– Sidebar">
  <p:cSld name="CUSTOM_5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4" name="Shape 104"/>
          <p:cNvCxnSpPr/>
          <p:nvPr/>
        </p:nvCxnSpPr>
        <p:spPr>
          <a:xfrm rot="10800000">
            <a:off x="6081375" y="905700"/>
            <a:ext cx="0" cy="3764400"/>
          </a:xfrm>
          <a:prstGeom prst="straightConnector1">
            <a:avLst/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5" name="Shape 105"/>
          <p:cNvSpPr txBox="1">
            <a:spLocks noGrp="1"/>
          </p:cNvSpPr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06" name="Shape 106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107" name="Shape 107"/>
            <p:cNvSpPr/>
            <p:nvPr/>
          </p:nvSpPr>
          <p:spPr>
            <a:xfrm>
              <a:off x="257417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Shape 108"/>
            <p:cNvSpPr/>
            <p:nvPr/>
          </p:nvSpPr>
          <p:spPr>
            <a:xfrm>
              <a:off x="2816875" y="2626700"/>
              <a:ext cx="703700" cy="686300"/>
            </a:xfrm>
            <a:custGeom>
              <a:avLst/>
              <a:gdLst/>
              <a:ahLst/>
              <a:cxnLst/>
              <a:rect l="0" t="0" r="0" b="0"/>
              <a:pathLst>
                <a:path w="28148" h="27452" extrusionOk="0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Shape 109"/>
            <p:cNvSpPr/>
            <p:nvPr/>
          </p:nvSpPr>
          <p:spPr>
            <a:xfrm>
              <a:off x="3557125" y="2626700"/>
              <a:ext cx="614900" cy="685700"/>
            </a:xfrm>
            <a:custGeom>
              <a:avLst/>
              <a:gdLst/>
              <a:ahLst/>
              <a:cxnLst/>
              <a:rect l="0" t="0" r="0" b="0"/>
              <a:pathLst>
                <a:path w="24596" h="27428" extrusionOk="0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Shape 110"/>
            <p:cNvSpPr/>
            <p:nvPr/>
          </p:nvSpPr>
          <p:spPr>
            <a:xfrm>
              <a:off x="4732275" y="2617400"/>
              <a:ext cx="582350" cy="679925"/>
            </a:xfrm>
            <a:custGeom>
              <a:avLst/>
              <a:gdLst/>
              <a:ahLst/>
              <a:cxnLst/>
              <a:rect l="0" t="0" r="0" b="0"/>
              <a:pathLst>
                <a:path w="23294" h="27197" extrusionOk="0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Shape 111"/>
            <p:cNvSpPr/>
            <p:nvPr/>
          </p:nvSpPr>
          <p:spPr>
            <a:xfrm>
              <a:off x="544872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Shape 112"/>
            <p:cNvSpPr/>
            <p:nvPr/>
          </p:nvSpPr>
          <p:spPr>
            <a:xfrm>
              <a:off x="1841475" y="2392725"/>
              <a:ext cx="617775" cy="904600"/>
            </a:xfrm>
            <a:custGeom>
              <a:avLst/>
              <a:gdLst/>
              <a:ahLst/>
              <a:cxnLst/>
              <a:rect l="0" t="0" r="0" b="0"/>
              <a:pathLst>
                <a:path w="24711" h="36184" extrusionOk="0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Shape 113"/>
            <p:cNvSpPr/>
            <p:nvPr/>
          </p:nvSpPr>
          <p:spPr>
            <a:xfrm>
              <a:off x="4278825" y="2482125"/>
              <a:ext cx="369275" cy="814025"/>
            </a:xfrm>
            <a:custGeom>
              <a:avLst/>
              <a:gdLst/>
              <a:ahLst/>
              <a:cxnLst/>
              <a:rect l="0" t="0" r="0" b="0"/>
              <a:pathLst>
                <a:path w="14771" h="32561" extrusionOk="0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Shape 114"/>
            <p:cNvSpPr/>
            <p:nvPr/>
          </p:nvSpPr>
          <p:spPr>
            <a:xfrm>
              <a:off x="5652525" y="3180600"/>
              <a:ext cx="117875" cy="117300"/>
            </a:xfrm>
            <a:custGeom>
              <a:avLst/>
              <a:gdLst/>
              <a:ahLst/>
              <a:cxnLst/>
              <a:rect l="0" t="0" r="0" b="0"/>
              <a:pathLst>
                <a:path w="4715" h="4692" extrusionOk="0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15" name="Shape 115"/>
          <p:cNvCxnSpPr/>
          <p:nvPr/>
        </p:nvCxnSpPr>
        <p:spPr>
          <a:xfrm>
            <a:off x="6078286" y="-214525"/>
            <a:ext cx="0" cy="1197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6" name="Shape 116"/>
          <p:cNvSpPr txBox="1">
            <a:spLocks noGrp="1"/>
          </p:cNvSpPr>
          <p:nvPr>
            <p:ph type="body" idx="1"/>
          </p:nvPr>
        </p:nvSpPr>
        <p:spPr>
          <a:xfrm>
            <a:off x="192475" y="900400"/>
            <a:ext cx="5618700" cy="3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17500" rt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17" name="Shape 117"/>
          <p:cNvSpPr txBox="1">
            <a:spLocks noGrp="1"/>
          </p:cNvSpPr>
          <p:nvPr>
            <p:ph type="body" idx="2"/>
          </p:nvPr>
        </p:nvSpPr>
        <p:spPr>
          <a:xfrm>
            <a:off x="6222125" y="900400"/>
            <a:ext cx="2729400" cy="3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115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●"/>
              <a:defRPr sz="1300" b="1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1115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○"/>
              <a:defRPr sz="1300" b="1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1115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■"/>
              <a:defRPr sz="1300" b="1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1115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●"/>
              <a:defRPr sz="1300" b="1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1115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○"/>
              <a:defRPr sz="1300" b="1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1115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■"/>
              <a:defRPr sz="1300" b="1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1115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●"/>
              <a:defRPr sz="1300" b="1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1115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○"/>
              <a:defRPr sz="1300" b="1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11150" rtl="0">
              <a:lnSpc>
                <a:spcPct val="110000"/>
              </a:lnSpc>
              <a:spcBef>
                <a:spcPts val="2000"/>
              </a:spcBef>
              <a:spcAft>
                <a:spcPts val="2000"/>
              </a:spcAft>
              <a:buClr>
                <a:schemeClr val="lt2"/>
              </a:buClr>
              <a:buSzPts val="1300"/>
              <a:buFont typeface="Proxima Nova"/>
              <a:buChar char="■"/>
              <a:defRPr sz="1300" b="1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://goo.gl/i0wwV8" TargetMode="External"/><Relationship Id="rId3" Type="http://schemas.openxmlformats.org/officeDocument/2006/relationships/hyperlink" Target="http://pivotal.io" TargetMode="External"/><Relationship Id="rId7" Type="http://schemas.openxmlformats.org/officeDocument/2006/relationships/hyperlink" Target="http://pivotal.io/ebooks" TargetMode="External"/><Relationship Id="rId12" Type="http://schemas.openxmlformats.org/officeDocument/2006/relationships/hyperlink" Target="https://www.youtube.com/watch?v=5q-ntJOKYA4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perficient.com/services" TargetMode="External"/><Relationship Id="rId11" Type="http://schemas.openxmlformats.org/officeDocument/2006/relationships/hyperlink" Target="http://goo.gl/BOkxxj" TargetMode="External"/><Relationship Id="rId5" Type="http://schemas.openxmlformats.org/officeDocument/2006/relationships/hyperlink" Target="https://www.perficient.com/" TargetMode="External"/><Relationship Id="rId10" Type="http://schemas.openxmlformats.org/officeDocument/2006/relationships/hyperlink" Target="http://goo.gl/XfMp8h" TargetMode="External"/><Relationship Id="rId4" Type="http://schemas.openxmlformats.org/officeDocument/2006/relationships/hyperlink" Target="http://pivotal.io/platform" TargetMode="External"/><Relationship Id="rId9" Type="http://schemas.openxmlformats.org/officeDocument/2006/relationships/hyperlink" Target="http://goo.gl/Z3XLm7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eetup.com/Saint-Louis-Cloud-Foundry-Meetup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www.meetup.com/GatewayJUG/" TargetMode="External"/><Relationship Id="rId4" Type="http://schemas.openxmlformats.org/officeDocument/2006/relationships/hyperlink" Target="https://www.meetup.com/Saint-Louis-Spring-Meetup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 txBox="1">
            <a:spLocks noGrp="1"/>
          </p:cNvSpPr>
          <p:nvPr>
            <p:ph type="subTitle" idx="1"/>
          </p:nvPr>
        </p:nvSpPr>
        <p:spPr>
          <a:xfrm>
            <a:off x="523200" y="3306700"/>
            <a:ext cx="4173600" cy="140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Pivotal and Perficient</a:t>
            </a: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April 2018</a:t>
            </a:r>
            <a:endParaRPr/>
          </a:p>
        </p:txBody>
      </p:sp>
      <p:sp>
        <p:nvSpPr>
          <p:cNvPr id="171" name="Shape 171"/>
          <p:cNvSpPr txBox="1">
            <a:spLocks noGrp="1"/>
          </p:cNvSpPr>
          <p:nvPr>
            <p:ph type="title"/>
          </p:nvPr>
        </p:nvSpPr>
        <p:spPr>
          <a:xfrm>
            <a:off x="523200" y="1737025"/>
            <a:ext cx="6643200" cy="119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Pivotal Cloud Foundry</a:t>
            </a: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/>
              <a:t>Workshop Wrap-up</a:t>
            </a:r>
            <a:endParaRPr b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Shape 247"/>
          <p:cNvPicPr preferRelativeResize="0"/>
          <p:nvPr/>
        </p:nvPicPr>
        <p:blipFill rotWithShape="1">
          <a:blip r:embed="rId3">
            <a:alphaModFix amt="10000"/>
          </a:blip>
          <a:srcRect t="7862" b="7862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Shape 248"/>
          <p:cNvSpPr txBox="1"/>
          <p:nvPr/>
        </p:nvSpPr>
        <p:spPr>
          <a:xfrm>
            <a:off x="668800" y="2538500"/>
            <a:ext cx="7796700" cy="152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00253E"/>
                </a:solidFill>
                <a:latin typeface="Proxima Nova"/>
                <a:ea typeface="Proxima Nova"/>
                <a:cs typeface="Proxima Nova"/>
                <a:sym typeface="Proxima Nova"/>
              </a:rPr>
              <a:t>Transforming How The World Builds Software</a:t>
            </a:r>
            <a:endParaRPr sz="2500">
              <a:solidFill>
                <a:srgbClr val="00253E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249" name="Shape 249"/>
          <p:cNvCxnSpPr/>
          <p:nvPr/>
        </p:nvCxnSpPr>
        <p:spPr>
          <a:xfrm>
            <a:off x="4202557" y="2323836"/>
            <a:ext cx="738900" cy="0"/>
          </a:xfrm>
          <a:prstGeom prst="straightConnector1">
            <a:avLst/>
          </a:prstGeom>
          <a:noFill/>
          <a:ln w="38100" cap="flat" cmpd="sng">
            <a:solidFill>
              <a:srgbClr val="F7DC5F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50" name="Shape 250"/>
          <p:cNvGrpSpPr/>
          <p:nvPr/>
        </p:nvGrpSpPr>
        <p:grpSpPr>
          <a:xfrm>
            <a:off x="3681215" y="1516127"/>
            <a:ext cx="1866239" cy="437131"/>
            <a:chOff x="1841475" y="2392725"/>
            <a:chExt cx="3928925" cy="920275"/>
          </a:xfrm>
        </p:grpSpPr>
        <p:sp>
          <p:nvSpPr>
            <p:cNvPr id="251" name="Shape 251"/>
            <p:cNvSpPr/>
            <p:nvPr/>
          </p:nvSpPr>
          <p:spPr>
            <a:xfrm>
              <a:off x="257417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Shape 252"/>
            <p:cNvSpPr/>
            <p:nvPr/>
          </p:nvSpPr>
          <p:spPr>
            <a:xfrm>
              <a:off x="2816875" y="2626700"/>
              <a:ext cx="703700" cy="686300"/>
            </a:xfrm>
            <a:custGeom>
              <a:avLst/>
              <a:gdLst/>
              <a:ahLst/>
              <a:cxnLst/>
              <a:rect l="0" t="0" r="0" b="0"/>
              <a:pathLst>
                <a:path w="28148" h="27452" extrusionOk="0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Shape 253"/>
            <p:cNvSpPr/>
            <p:nvPr/>
          </p:nvSpPr>
          <p:spPr>
            <a:xfrm>
              <a:off x="3557125" y="2626700"/>
              <a:ext cx="614900" cy="685700"/>
            </a:xfrm>
            <a:custGeom>
              <a:avLst/>
              <a:gdLst/>
              <a:ahLst/>
              <a:cxnLst/>
              <a:rect l="0" t="0" r="0" b="0"/>
              <a:pathLst>
                <a:path w="24596" h="27428" extrusionOk="0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Shape 254"/>
            <p:cNvSpPr/>
            <p:nvPr/>
          </p:nvSpPr>
          <p:spPr>
            <a:xfrm>
              <a:off x="4732275" y="2617400"/>
              <a:ext cx="582350" cy="679925"/>
            </a:xfrm>
            <a:custGeom>
              <a:avLst/>
              <a:gdLst/>
              <a:ahLst/>
              <a:cxnLst/>
              <a:rect l="0" t="0" r="0" b="0"/>
              <a:pathLst>
                <a:path w="23294" h="27197" extrusionOk="0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Shape 255"/>
            <p:cNvSpPr/>
            <p:nvPr/>
          </p:nvSpPr>
          <p:spPr>
            <a:xfrm>
              <a:off x="544872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Shape 256"/>
            <p:cNvSpPr/>
            <p:nvPr/>
          </p:nvSpPr>
          <p:spPr>
            <a:xfrm>
              <a:off x="1841475" y="2392725"/>
              <a:ext cx="617775" cy="904600"/>
            </a:xfrm>
            <a:custGeom>
              <a:avLst/>
              <a:gdLst/>
              <a:ahLst/>
              <a:cxnLst/>
              <a:rect l="0" t="0" r="0" b="0"/>
              <a:pathLst>
                <a:path w="24711" h="36184" extrusionOk="0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Shape 257"/>
            <p:cNvSpPr/>
            <p:nvPr/>
          </p:nvSpPr>
          <p:spPr>
            <a:xfrm>
              <a:off x="4278825" y="2482125"/>
              <a:ext cx="369275" cy="814025"/>
            </a:xfrm>
            <a:custGeom>
              <a:avLst/>
              <a:gdLst/>
              <a:ahLst/>
              <a:cxnLst/>
              <a:rect l="0" t="0" r="0" b="0"/>
              <a:pathLst>
                <a:path w="14771" h="32561" extrusionOk="0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Shape 258"/>
            <p:cNvSpPr/>
            <p:nvPr/>
          </p:nvSpPr>
          <p:spPr>
            <a:xfrm>
              <a:off x="5652525" y="3180600"/>
              <a:ext cx="117875" cy="117300"/>
            </a:xfrm>
            <a:custGeom>
              <a:avLst/>
              <a:gdLst/>
              <a:ahLst/>
              <a:cxnLst/>
              <a:rect l="0" t="0" r="0" b="0"/>
              <a:pathLst>
                <a:path w="4715" h="4692" extrusionOk="0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9" name="Shape 259"/>
          <p:cNvSpPr txBox="1"/>
          <p:nvPr/>
        </p:nvSpPr>
        <p:spPr>
          <a:xfrm>
            <a:off x="5133546" y="4782050"/>
            <a:ext cx="3926100" cy="1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00253E"/>
                </a:solidFill>
                <a:latin typeface="Proxima Nova"/>
                <a:ea typeface="Proxima Nova"/>
                <a:cs typeface="Proxima Nova"/>
                <a:sym typeface="Proxima Nova"/>
              </a:rPr>
              <a:t>© Copyright 2018 Pivotal Software, Inc. All rights Reserved.</a:t>
            </a:r>
            <a:endParaRPr sz="600">
              <a:solidFill>
                <a:srgbClr val="00253E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 txBox="1">
            <a:spLocks noGrp="1"/>
          </p:cNvSpPr>
          <p:nvPr>
            <p:ph type="title"/>
          </p:nvPr>
        </p:nvSpPr>
        <p:spPr>
          <a:xfrm>
            <a:off x="193350" y="549625"/>
            <a:ext cx="2751300" cy="147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Pivotal eBooks</a:t>
            </a:r>
            <a:endParaRPr/>
          </a:p>
        </p:txBody>
      </p:sp>
      <p:sp>
        <p:nvSpPr>
          <p:cNvPr id="177" name="Shape 177"/>
          <p:cNvSpPr txBox="1">
            <a:spLocks noGrp="1"/>
          </p:cNvSpPr>
          <p:nvPr>
            <p:ph type="subTitle" idx="1"/>
          </p:nvPr>
        </p:nvSpPr>
        <p:spPr>
          <a:xfrm>
            <a:off x="193350" y="2274300"/>
            <a:ext cx="2751300" cy="14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500"/>
              </a:spcAft>
              <a:buNone/>
            </a:pPr>
            <a:r>
              <a:rPr lang="en"/>
              <a:t>Suggestion:</a:t>
            </a:r>
            <a:br>
              <a:rPr lang="en"/>
            </a:br>
            <a:r>
              <a:rPr lang="en"/>
              <a:t>- Cloud Native Foundations</a:t>
            </a:r>
            <a:br>
              <a:rPr lang="en"/>
            </a:br>
            <a:r>
              <a:rPr lang="en"/>
              <a:t>- Migrating to CNA Architectures</a:t>
            </a:r>
            <a:br>
              <a:rPr lang="en"/>
            </a:br>
            <a:r>
              <a:rPr lang="en"/>
              <a:t>- Beyond the 12-Factor App</a:t>
            </a:r>
            <a:br>
              <a:rPr lang="en"/>
            </a:br>
            <a:r>
              <a:rPr lang="en"/>
              <a:t>- Cloud Foundry - the CN Platform</a:t>
            </a:r>
            <a:br>
              <a:rPr lang="en"/>
            </a:br>
            <a:r>
              <a:rPr lang="en"/>
              <a:t>- ...</a:t>
            </a:r>
            <a:br>
              <a:rPr lang="en"/>
            </a:br>
            <a:br>
              <a:rPr lang="en"/>
            </a:br>
            <a:r>
              <a:rPr lang="en"/>
              <a:t>Download free eBooks at:</a:t>
            </a:r>
            <a:br>
              <a:rPr lang="en"/>
            </a:br>
            <a:r>
              <a:rPr lang="en"/>
              <a:t>https://content.pivotal.io/ebooks</a:t>
            </a:r>
            <a:endParaRPr/>
          </a:p>
        </p:txBody>
      </p:sp>
      <p:sp>
        <p:nvSpPr>
          <p:cNvPr id="178" name="Shape 178"/>
          <p:cNvSpPr txBox="1">
            <a:spLocks noGrp="1"/>
          </p:cNvSpPr>
          <p:nvPr>
            <p:ph type="body" idx="2"/>
          </p:nvPr>
        </p:nvSpPr>
        <p:spPr>
          <a:xfrm>
            <a:off x="3810675" y="549625"/>
            <a:ext cx="5047200" cy="412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2000"/>
              </a:spcAft>
              <a:buNone/>
            </a:pPr>
            <a:endParaRPr/>
          </a:p>
        </p:txBody>
      </p:sp>
      <p:pic>
        <p:nvPicPr>
          <p:cNvPr id="179" name="Shape 1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65825" y="141500"/>
            <a:ext cx="2381250" cy="3012688"/>
          </a:xfrm>
          <a:prstGeom prst="rect">
            <a:avLst/>
          </a:prstGeom>
          <a:noFill/>
          <a:ln>
            <a:noFill/>
          </a:ln>
          <a:effectLst>
            <a:outerShdw blurRad="100013" dist="57150" dir="15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80" name="Shape 1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05950" y="162075"/>
            <a:ext cx="2381250" cy="3143250"/>
          </a:xfrm>
          <a:prstGeom prst="rect">
            <a:avLst/>
          </a:prstGeom>
          <a:noFill/>
          <a:ln>
            <a:noFill/>
          </a:ln>
          <a:effectLst>
            <a:outerShdw blurRad="100013" dist="57150" dir="15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81" name="Shape 18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82275" y="1845013"/>
            <a:ext cx="2381250" cy="3133725"/>
          </a:xfrm>
          <a:prstGeom prst="rect">
            <a:avLst/>
          </a:prstGeom>
          <a:noFill/>
          <a:ln>
            <a:noFill/>
          </a:ln>
          <a:effectLst>
            <a:outerShdw blurRad="100013" dist="57150" dir="15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 txBox="1">
            <a:spLocks noGrp="1"/>
          </p:cNvSpPr>
          <p:nvPr>
            <p:ph type="title"/>
          </p:nvPr>
        </p:nvSpPr>
        <p:spPr>
          <a:xfrm>
            <a:off x="193350" y="549625"/>
            <a:ext cx="2751300" cy="147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Spring Initializr</a:t>
            </a:r>
            <a:endParaRPr/>
          </a:p>
        </p:txBody>
      </p:sp>
      <p:sp>
        <p:nvSpPr>
          <p:cNvPr id="187" name="Shape 187"/>
          <p:cNvSpPr txBox="1">
            <a:spLocks noGrp="1"/>
          </p:cNvSpPr>
          <p:nvPr>
            <p:ph type="subTitle" idx="1"/>
          </p:nvPr>
        </p:nvSpPr>
        <p:spPr>
          <a:xfrm>
            <a:off x="193350" y="2274300"/>
            <a:ext cx="2751300" cy="14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Build apps quickly with </a:t>
            </a:r>
            <a:br>
              <a:rPr lang="en"/>
            </a:br>
            <a:r>
              <a:rPr lang="en"/>
              <a:t>Spring Starter</a:t>
            </a:r>
            <a:br>
              <a:rPr lang="en"/>
            </a:br>
            <a:endParaRPr/>
          </a:p>
          <a:p>
            <a:pPr marL="0" lvl="0" indent="0">
              <a:spcBef>
                <a:spcPts val="1500"/>
              </a:spcBef>
              <a:spcAft>
                <a:spcPts val="1500"/>
              </a:spcAft>
              <a:buNone/>
            </a:pPr>
            <a:r>
              <a:rPr lang="en"/>
              <a:t>http://start.spring.io</a:t>
            </a:r>
            <a:endParaRPr/>
          </a:p>
        </p:txBody>
      </p:sp>
      <p:sp>
        <p:nvSpPr>
          <p:cNvPr id="188" name="Shape 188"/>
          <p:cNvSpPr txBox="1">
            <a:spLocks noGrp="1"/>
          </p:cNvSpPr>
          <p:nvPr>
            <p:ph type="body" idx="2"/>
          </p:nvPr>
        </p:nvSpPr>
        <p:spPr>
          <a:xfrm>
            <a:off x="3810675" y="549625"/>
            <a:ext cx="5047200" cy="412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2000"/>
              </a:spcAft>
              <a:buNone/>
            </a:pPr>
            <a:endParaRPr/>
          </a:p>
        </p:txBody>
      </p:sp>
      <p:pic>
        <p:nvPicPr>
          <p:cNvPr id="189" name="Shape 189"/>
          <p:cNvPicPr preferRelativeResize="0"/>
          <p:nvPr/>
        </p:nvPicPr>
        <p:blipFill rotWithShape="1">
          <a:blip r:embed="rId3">
            <a:alphaModFix/>
          </a:blip>
          <a:srcRect l="5027" r="5350"/>
          <a:stretch/>
        </p:blipFill>
        <p:spPr>
          <a:xfrm>
            <a:off x="3499717" y="0"/>
            <a:ext cx="5257300" cy="5061426"/>
          </a:xfrm>
          <a:prstGeom prst="rect">
            <a:avLst/>
          </a:prstGeom>
          <a:noFill/>
          <a:ln>
            <a:noFill/>
          </a:ln>
          <a:effectLst>
            <a:outerShdw blurRad="100013" dist="57150" dir="15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 txBox="1">
            <a:spLocks noGrp="1"/>
          </p:cNvSpPr>
          <p:nvPr>
            <p:ph type="title"/>
          </p:nvPr>
        </p:nvSpPr>
        <p:spPr>
          <a:xfrm>
            <a:off x="193350" y="549625"/>
            <a:ext cx="2751300" cy="147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Resources</a:t>
            </a:r>
            <a:endParaRPr/>
          </a:p>
        </p:txBody>
      </p:sp>
      <p:sp>
        <p:nvSpPr>
          <p:cNvPr id="195" name="Shape 195"/>
          <p:cNvSpPr txBox="1">
            <a:spLocks noGrp="1"/>
          </p:cNvSpPr>
          <p:nvPr>
            <p:ph type="subTitle" idx="1"/>
          </p:nvPr>
        </p:nvSpPr>
        <p:spPr>
          <a:xfrm>
            <a:off x="193350" y="2274300"/>
            <a:ext cx="2751300" cy="14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500"/>
              </a:spcAft>
              <a:buNone/>
            </a:pPr>
            <a:r>
              <a:rPr lang="en"/>
              <a:t>Pivotal and Perficient</a:t>
            </a:r>
            <a:endParaRPr/>
          </a:p>
        </p:txBody>
      </p:sp>
      <p:sp>
        <p:nvSpPr>
          <p:cNvPr id="196" name="Shape 196"/>
          <p:cNvSpPr txBox="1">
            <a:spLocks noGrp="1"/>
          </p:cNvSpPr>
          <p:nvPr>
            <p:ph type="body" idx="2"/>
          </p:nvPr>
        </p:nvSpPr>
        <p:spPr>
          <a:xfrm>
            <a:off x="3338850" y="130650"/>
            <a:ext cx="5805300" cy="490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Pivotal home – </a:t>
            </a:r>
            <a:r>
              <a:rPr lang="en" u="sng">
                <a:solidFill>
                  <a:schemeClr val="hlink"/>
                </a:solidFill>
                <a:hlinkClick r:id="rId3"/>
              </a:rPr>
              <a:t>pivotal.io</a:t>
            </a:r>
            <a:r>
              <a:rPr lang="en"/>
              <a:t> </a:t>
            </a:r>
            <a:endParaRPr/>
          </a:p>
          <a:p>
            <a:pPr marL="457200" lvl="0" indent="-3302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Pivotal Cloud Foundry Platform – </a:t>
            </a:r>
            <a:r>
              <a:rPr lang="en" u="sng">
                <a:solidFill>
                  <a:schemeClr val="hlink"/>
                </a:solidFill>
                <a:hlinkClick r:id="rId4"/>
              </a:rPr>
              <a:t>pivotal.io/platform</a:t>
            </a:r>
            <a:r>
              <a:rPr lang="en"/>
              <a:t> </a:t>
            </a:r>
            <a:endParaRPr/>
          </a:p>
          <a:p>
            <a:pPr marL="457200" lvl="0" indent="-3302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Perficient home - </a:t>
            </a:r>
            <a:r>
              <a:rPr lang="en" u="sng">
                <a:solidFill>
                  <a:schemeClr val="hlink"/>
                </a:solidFill>
                <a:hlinkClick r:id="rId5"/>
              </a:rPr>
              <a:t>www.perficient.com</a:t>
            </a:r>
            <a:r>
              <a:rPr lang="en"/>
              <a:t> </a:t>
            </a:r>
            <a:endParaRPr/>
          </a:p>
          <a:p>
            <a:pPr marL="457200" lvl="0" indent="-330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Perficient services - </a:t>
            </a:r>
            <a:r>
              <a:rPr lang="en" u="sng">
                <a:solidFill>
                  <a:schemeClr val="hlink"/>
                </a:solidFill>
                <a:hlinkClick r:id="rId6"/>
              </a:rPr>
              <a:t>www.perficient.com/services</a:t>
            </a:r>
            <a:r>
              <a:rPr lang="en"/>
              <a:t> </a:t>
            </a:r>
            <a:endParaRPr/>
          </a:p>
          <a:p>
            <a:pPr marL="457200" lvl="0" indent="-330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Pivotal eBooks – </a:t>
            </a:r>
            <a:r>
              <a:rPr lang="en" u="sng">
                <a:solidFill>
                  <a:schemeClr val="hlink"/>
                </a:solidFill>
                <a:hlinkClick r:id="rId7"/>
              </a:rPr>
              <a:t>pivotal.io/ebooks</a:t>
            </a:r>
            <a:r>
              <a:rPr lang="en"/>
              <a:t> </a:t>
            </a:r>
            <a:endParaRPr/>
          </a:p>
          <a:p>
            <a:pPr marL="914400" lvl="1" indent="-3175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Migrating to Cloud-Native Application Architectures - </a:t>
            </a:r>
            <a:r>
              <a:rPr lang="en" sz="1400" u="sng">
                <a:solidFill>
                  <a:schemeClr val="hlink"/>
                </a:solidFill>
                <a:hlinkClick r:id="rId8"/>
              </a:rPr>
              <a:t>http://goo.gl/i0wwV8</a:t>
            </a:r>
            <a:r>
              <a:rPr lang="en" sz="1400"/>
              <a:t> </a:t>
            </a:r>
            <a:endParaRPr sz="1400"/>
          </a:p>
          <a:p>
            <a:pPr marL="914400" lvl="1" indent="-3175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The Cloud Native Journey, by Duncan Winn - </a:t>
            </a:r>
            <a:r>
              <a:rPr lang="en" sz="1400" u="sng">
                <a:solidFill>
                  <a:schemeClr val="hlink"/>
                </a:solidFill>
                <a:hlinkClick r:id="rId9"/>
              </a:rPr>
              <a:t>http://goo.gl/Z3XLm7</a:t>
            </a:r>
            <a:r>
              <a:rPr lang="en" sz="1400"/>
              <a:t> </a:t>
            </a:r>
            <a:endParaRPr sz="1400"/>
          </a:p>
          <a:p>
            <a:pPr marL="914400" lvl="1" indent="-3175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Leading Enterprise Platform powered by Cloud Foundry - </a:t>
            </a:r>
            <a:r>
              <a:rPr lang="en" sz="1400" u="sng">
                <a:solidFill>
                  <a:schemeClr val="hlink"/>
                </a:solidFill>
                <a:hlinkClick r:id="rId10"/>
              </a:rPr>
              <a:t>http://goo.gl/XfMp8h</a:t>
            </a:r>
            <a:r>
              <a:rPr lang="en" sz="1400"/>
              <a:t> </a:t>
            </a:r>
            <a:endParaRPr sz="1400"/>
          </a:p>
          <a:p>
            <a:pPr marL="914400" lvl="1" indent="-3175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The Cloud Native Journey Webinar Series - </a:t>
            </a:r>
            <a:r>
              <a:rPr lang="en" sz="1400" u="sng">
                <a:solidFill>
                  <a:schemeClr val="hlink"/>
                </a:solidFill>
                <a:hlinkClick r:id="rId11"/>
              </a:rPr>
              <a:t>http://goo.gl/BOkxxj</a:t>
            </a:r>
            <a:r>
              <a:rPr lang="en" sz="1400"/>
              <a:t> </a:t>
            </a:r>
            <a:endParaRPr sz="1400"/>
          </a:p>
          <a:p>
            <a:pPr marL="457200" lvl="0" indent="-330200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600"/>
              <a:buChar char="●"/>
            </a:pPr>
            <a:r>
              <a:rPr lang="en"/>
              <a:t>Customer stories - </a:t>
            </a:r>
            <a:r>
              <a:rPr lang="en" sz="1200" u="sng">
                <a:solidFill>
                  <a:schemeClr val="hlink"/>
                </a:solidFill>
                <a:hlinkClick r:id="rId12"/>
              </a:rPr>
              <a:t>https://www.youtube.com/watch?v=5q-ntJOKYA4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 txBox="1">
            <a:spLocks noGrp="1"/>
          </p:cNvSpPr>
          <p:nvPr>
            <p:ph type="title"/>
          </p:nvPr>
        </p:nvSpPr>
        <p:spPr>
          <a:xfrm>
            <a:off x="193350" y="549625"/>
            <a:ext cx="2751300" cy="147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St. Louis </a:t>
            </a:r>
            <a:br>
              <a:rPr lang="en"/>
            </a:br>
            <a:r>
              <a:rPr lang="en"/>
              <a:t>Local Events</a:t>
            </a:r>
            <a:endParaRPr/>
          </a:p>
        </p:txBody>
      </p:sp>
      <p:sp>
        <p:nvSpPr>
          <p:cNvPr id="202" name="Shape 202"/>
          <p:cNvSpPr txBox="1">
            <a:spLocks noGrp="1"/>
          </p:cNvSpPr>
          <p:nvPr>
            <p:ph type="subTitle" idx="1"/>
          </p:nvPr>
        </p:nvSpPr>
        <p:spPr>
          <a:xfrm>
            <a:off x="193350" y="2274300"/>
            <a:ext cx="2751300" cy="14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Meetups</a:t>
            </a:r>
            <a:endParaRPr/>
          </a:p>
          <a:p>
            <a:pPr marL="0" lvl="0" indent="0">
              <a:spcBef>
                <a:spcPts val="1500"/>
              </a:spcBef>
              <a:spcAft>
                <a:spcPts val="0"/>
              </a:spcAft>
              <a:buNone/>
            </a:pPr>
            <a:endParaRPr/>
          </a:p>
          <a:p>
            <a:pPr marL="0" lvl="0" indent="0">
              <a:spcBef>
                <a:spcPts val="1500"/>
              </a:spcBef>
              <a:spcAft>
                <a:spcPts val="1500"/>
              </a:spcAft>
              <a:buNone/>
            </a:pPr>
            <a:r>
              <a:rPr lang="en"/>
              <a:t>http://meetup.com </a:t>
            </a:r>
            <a:endParaRPr/>
          </a:p>
        </p:txBody>
      </p:sp>
      <p:sp>
        <p:nvSpPr>
          <p:cNvPr id="203" name="Shape 203"/>
          <p:cNvSpPr txBox="1">
            <a:spLocks noGrp="1"/>
          </p:cNvSpPr>
          <p:nvPr>
            <p:ph type="body" idx="2"/>
          </p:nvPr>
        </p:nvSpPr>
        <p:spPr>
          <a:xfrm>
            <a:off x="3252975" y="549625"/>
            <a:ext cx="5604900" cy="412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Saint Louis Cloud Foundry Meetup </a:t>
            </a:r>
            <a:r>
              <a:rPr lang="en" u="sng">
                <a:solidFill>
                  <a:schemeClr val="hlink"/>
                </a:solidFill>
                <a:hlinkClick r:id="rId3"/>
              </a:rPr>
              <a:t>meetup.com/Saint-Louis-Cloud-Foundry-Meetup/</a:t>
            </a:r>
            <a:r>
              <a:rPr lang="en"/>
              <a:t> </a:t>
            </a:r>
            <a:endParaRPr/>
          </a:p>
          <a:p>
            <a:pPr marL="0" lvl="0" indent="0">
              <a:spcBef>
                <a:spcPts val="2000"/>
              </a:spcBef>
              <a:spcAft>
                <a:spcPts val="0"/>
              </a:spcAft>
              <a:buNone/>
            </a:pPr>
            <a:r>
              <a:rPr lang="en"/>
              <a:t>Saint Louis Spring Spring Users Group </a:t>
            </a:r>
            <a:br>
              <a:rPr lang="en"/>
            </a:br>
            <a:r>
              <a:rPr lang="en" u="sng">
                <a:solidFill>
                  <a:schemeClr val="hlink"/>
                </a:solidFill>
                <a:hlinkClick r:id="rId4"/>
              </a:rPr>
              <a:t>meetup.com/Saint-Louis-Spring-Meetup/</a:t>
            </a:r>
            <a:r>
              <a:rPr lang="en"/>
              <a:t> </a:t>
            </a:r>
            <a:endParaRPr/>
          </a:p>
          <a:p>
            <a:pPr marL="0" lvl="0" indent="0">
              <a:spcBef>
                <a:spcPts val="2000"/>
              </a:spcBef>
              <a:spcAft>
                <a:spcPts val="2000"/>
              </a:spcAft>
              <a:buNone/>
            </a:pPr>
            <a:r>
              <a:rPr lang="en"/>
              <a:t>St. Louis Java Users Group </a:t>
            </a:r>
            <a:br>
              <a:rPr lang="en"/>
            </a:br>
            <a:r>
              <a:rPr lang="en" u="sng">
                <a:solidFill>
                  <a:schemeClr val="hlink"/>
                </a:solidFill>
                <a:hlinkClick r:id="rId5"/>
              </a:rPr>
              <a:t>meetup.com/GatewayJUG/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 txBox="1">
            <a:spLocks noGrp="1"/>
          </p:cNvSpPr>
          <p:nvPr>
            <p:ph type="title"/>
          </p:nvPr>
        </p:nvSpPr>
        <p:spPr>
          <a:xfrm>
            <a:off x="193350" y="549625"/>
            <a:ext cx="2751300" cy="147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SpringOne Tour</a:t>
            </a:r>
            <a:r>
              <a:rPr lang="en"/>
              <a:t> St. Louis</a:t>
            </a:r>
            <a:br>
              <a:rPr lang="en"/>
            </a:br>
            <a:r>
              <a:rPr lang="en"/>
              <a:t>May 30-31, 2018</a:t>
            </a:r>
            <a:endParaRPr/>
          </a:p>
        </p:txBody>
      </p:sp>
      <p:sp>
        <p:nvSpPr>
          <p:cNvPr id="209" name="Shape 209"/>
          <p:cNvSpPr txBox="1">
            <a:spLocks noGrp="1"/>
          </p:cNvSpPr>
          <p:nvPr>
            <p:ph type="subTitle" idx="1"/>
          </p:nvPr>
        </p:nvSpPr>
        <p:spPr>
          <a:xfrm>
            <a:off x="193350" y="2274300"/>
            <a:ext cx="2865000" cy="14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Location</a:t>
            </a:r>
            <a:br>
              <a:rPr lang="en"/>
            </a:br>
            <a:r>
              <a:rPr lang="en"/>
              <a:t>T-Rex</a:t>
            </a:r>
            <a:br>
              <a:rPr lang="en"/>
            </a:br>
            <a:r>
              <a:rPr lang="en"/>
              <a:t>911 Washington Ave</a:t>
            </a:r>
            <a:br>
              <a:rPr lang="en"/>
            </a:br>
            <a:r>
              <a:rPr lang="en"/>
              <a:t>St. Louis, MO 63101</a:t>
            </a:r>
            <a:br>
              <a:rPr lang="en"/>
            </a:br>
            <a:r>
              <a:rPr lang="en"/>
              <a:t>https://springonetour.io/2018/st-louis</a:t>
            </a:r>
            <a:br>
              <a:rPr lang="en"/>
            </a:br>
            <a:endParaRPr/>
          </a:p>
          <a:p>
            <a:pPr marL="0" lvl="0" indent="0">
              <a:spcBef>
                <a:spcPts val="1500"/>
              </a:spcBef>
              <a:spcAft>
                <a:spcPts val="1500"/>
              </a:spcAft>
              <a:buNone/>
            </a:pPr>
            <a:r>
              <a:rPr lang="en"/>
              <a:t>https://springonetour.io/</a:t>
            </a:r>
            <a:endParaRPr/>
          </a:p>
        </p:txBody>
      </p:sp>
      <p:sp>
        <p:nvSpPr>
          <p:cNvPr id="210" name="Shape 210"/>
          <p:cNvSpPr txBox="1">
            <a:spLocks noGrp="1"/>
          </p:cNvSpPr>
          <p:nvPr>
            <p:ph type="body" idx="2"/>
          </p:nvPr>
        </p:nvSpPr>
        <p:spPr>
          <a:xfrm>
            <a:off x="3810675" y="549625"/>
            <a:ext cx="5047200" cy="412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2000"/>
              </a:spcAft>
              <a:buNone/>
            </a:pPr>
            <a:endParaRPr/>
          </a:p>
        </p:txBody>
      </p:sp>
      <p:pic>
        <p:nvPicPr>
          <p:cNvPr id="211" name="Shape 2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89527" y="0"/>
            <a:ext cx="5612947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Shape 2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1349"/>
            <a:ext cx="9143999" cy="4961638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Shape 217"/>
          <p:cNvSpPr txBox="1"/>
          <p:nvPr/>
        </p:nvSpPr>
        <p:spPr>
          <a:xfrm>
            <a:off x="0" y="4374575"/>
            <a:ext cx="3197400" cy="6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rgbClr val="FFFFFF"/>
                </a:solidFill>
              </a:rPr>
              <a:t>https://springoneplatform.io/</a:t>
            </a:r>
            <a:endParaRPr sz="1700" b="1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Shape 222" descr="view@2x.jpg"/>
          <p:cNvPicPr preferRelativeResize="0"/>
          <p:nvPr/>
        </p:nvPicPr>
        <p:blipFill rotWithShape="1">
          <a:blip r:embed="rId3">
            <a:alphaModFix amt="80000"/>
          </a:blip>
          <a:srcRect t="7847" b="7856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Shape 223"/>
          <p:cNvSpPr/>
          <p:nvPr/>
        </p:nvSpPr>
        <p:spPr>
          <a:xfrm>
            <a:off x="0" y="0"/>
            <a:ext cx="9176400" cy="5143500"/>
          </a:xfrm>
          <a:prstGeom prst="rect">
            <a:avLst/>
          </a:prstGeom>
          <a:solidFill>
            <a:srgbClr val="00253E">
              <a:alpha val="69800"/>
            </a:srgbClr>
          </a:solidFill>
          <a:ln>
            <a:noFill/>
          </a:ln>
          <a:effectLst>
            <a:outerShdw blurRad="39999" dist="23000" dir="5400000" rotWithShape="0">
              <a:srgbClr val="000000">
                <a:alpha val="3451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253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Shape 224"/>
          <p:cNvSpPr txBox="1"/>
          <p:nvPr/>
        </p:nvSpPr>
        <p:spPr>
          <a:xfrm>
            <a:off x="-1632908" y="-1179221"/>
            <a:ext cx="184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Shape 225"/>
          <p:cNvSpPr txBox="1"/>
          <p:nvPr/>
        </p:nvSpPr>
        <p:spPr>
          <a:xfrm>
            <a:off x="760950" y="1376850"/>
            <a:ext cx="7622100" cy="23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 dirty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Evaluations - PLEASE fill out</a:t>
            </a:r>
          </a:p>
        </p:txBody>
      </p:sp>
      <p:grpSp>
        <p:nvGrpSpPr>
          <p:cNvPr id="226" name="Shape 226"/>
          <p:cNvGrpSpPr/>
          <p:nvPr/>
        </p:nvGrpSpPr>
        <p:grpSpPr>
          <a:xfrm>
            <a:off x="3669300" y="1711460"/>
            <a:ext cx="1805400" cy="536386"/>
            <a:chOff x="3233750" y="1711500"/>
            <a:chExt cx="1805400" cy="589500"/>
          </a:xfrm>
        </p:grpSpPr>
        <p:cxnSp>
          <p:nvCxnSpPr>
            <p:cNvPr id="227" name="Shape 227"/>
            <p:cNvCxnSpPr/>
            <p:nvPr/>
          </p:nvCxnSpPr>
          <p:spPr>
            <a:xfrm>
              <a:off x="3252044" y="1711500"/>
              <a:ext cx="0" cy="589500"/>
            </a:xfrm>
            <a:prstGeom prst="straightConnector1">
              <a:avLst/>
            </a:prstGeom>
            <a:noFill/>
            <a:ln w="38100" cap="flat" cmpd="sng">
              <a:solidFill>
                <a:srgbClr val="1AB9A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8" name="Shape 228"/>
            <p:cNvCxnSpPr/>
            <p:nvPr/>
          </p:nvCxnSpPr>
          <p:spPr>
            <a:xfrm>
              <a:off x="3233750" y="1711500"/>
              <a:ext cx="1805400" cy="0"/>
            </a:xfrm>
            <a:prstGeom prst="straightConnector1">
              <a:avLst/>
            </a:prstGeom>
            <a:noFill/>
            <a:ln w="38100" cap="flat" cmpd="sng">
              <a:solidFill>
                <a:srgbClr val="1AB9A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9" name="Shape 229"/>
            <p:cNvCxnSpPr/>
            <p:nvPr/>
          </p:nvCxnSpPr>
          <p:spPr>
            <a:xfrm>
              <a:off x="5020696" y="1711500"/>
              <a:ext cx="0" cy="589500"/>
            </a:xfrm>
            <a:prstGeom prst="straightConnector1">
              <a:avLst/>
            </a:prstGeom>
            <a:noFill/>
            <a:ln w="38100" cap="flat" cmpd="sng">
              <a:solidFill>
                <a:srgbClr val="1AB9A5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30" name="Shape 230"/>
          <p:cNvGrpSpPr/>
          <p:nvPr/>
        </p:nvGrpSpPr>
        <p:grpSpPr>
          <a:xfrm>
            <a:off x="3669300" y="3019105"/>
            <a:ext cx="1805400" cy="536386"/>
            <a:chOff x="3233750" y="2966075"/>
            <a:chExt cx="1805400" cy="589500"/>
          </a:xfrm>
        </p:grpSpPr>
        <p:cxnSp>
          <p:nvCxnSpPr>
            <p:cNvPr id="231" name="Shape 231"/>
            <p:cNvCxnSpPr/>
            <p:nvPr/>
          </p:nvCxnSpPr>
          <p:spPr>
            <a:xfrm>
              <a:off x="3252044" y="2966075"/>
              <a:ext cx="0" cy="589500"/>
            </a:xfrm>
            <a:prstGeom prst="straightConnector1">
              <a:avLst/>
            </a:prstGeom>
            <a:noFill/>
            <a:ln w="38100" cap="flat" cmpd="sng">
              <a:solidFill>
                <a:srgbClr val="1AB9A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2" name="Shape 232"/>
            <p:cNvCxnSpPr/>
            <p:nvPr/>
          </p:nvCxnSpPr>
          <p:spPr>
            <a:xfrm>
              <a:off x="3233750" y="3555575"/>
              <a:ext cx="1805400" cy="0"/>
            </a:xfrm>
            <a:prstGeom prst="straightConnector1">
              <a:avLst/>
            </a:prstGeom>
            <a:noFill/>
            <a:ln w="38100" cap="flat" cmpd="sng">
              <a:solidFill>
                <a:srgbClr val="1AB9A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3" name="Shape 233"/>
            <p:cNvCxnSpPr/>
            <p:nvPr/>
          </p:nvCxnSpPr>
          <p:spPr>
            <a:xfrm>
              <a:off x="5020696" y="2966075"/>
              <a:ext cx="0" cy="589500"/>
            </a:xfrm>
            <a:prstGeom prst="straightConnector1">
              <a:avLst/>
            </a:prstGeom>
            <a:noFill/>
            <a:ln w="38100" cap="flat" cmpd="sng">
              <a:solidFill>
                <a:srgbClr val="1AB9A5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34" name="Shape 234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235" name="Shape 235"/>
            <p:cNvSpPr/>
            <p:nvPr/>
          </p:nvSpPr>
          <p:spPr>
            <a:xfrm>
              <a:off x="257417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Shape 236"/>
            <p:cNvSpPr/>
            <p:nvPr/>
          </p:nvSpPr>
          <p:spPr>
            <a:xfrm>
              <a:off x="2816875" y="2626700"/>
              <a:ext cx="703700" cy="686300"/>
            </a:xfrm>
            <a:custGeom>
              <a:avLst/>
              <a:gdLst/>
              <a:ahLst/>
              <a:cxnLst/>
              <a:rect l="0" t="0" r="0" b="0"/>
              <a:pathLst>
                <a:path w="28148" h="27452" extrusionOk="0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Shape 237"/>
            <p:cNvSpPr/>
            <p:nvPr/>
          </p:nvSpPr>
          <p:spPr>
            <a:xfrm>
              <a:off x="3557125" y="2626700"/>
              <a:ext cx="614900" cy="685700"/>
            </a:xfrm>
            <a:custGeom>
              <a:avLst/>
              <a:gdLst/>
              <a:ahLst/>
              <a:cxnLst/>
              <a:rect l="0" t="0" r="0" b="0"/>
              <a:pathLst>
                <a:path w="24596" h="27428" extrusionOk="0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Shape 238"/>
            <p:cNvSpPr/>
            <p:nvPr/>
          </p:nvSpPr>
          <p:spPr>
            <a:xfrm>
              <a:off x="4732275" y="2617400"/>
              <a:ext cx="582350" cy="679925"/>
            </a:xfrm>
            <a:custGeom>
              <a:avLst/>
              <a:gdLst/>
              <a:ahLst/>
              <a:cxnLst/>
              <a:rect l="0" t="0" r="0" b="0"/>
              <a:pathLst>
                <a:path w="23294" h="27197" extrusionOk="0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Shape 239"/>
            <p:cNvSpPr/>
            <p:nvPr/>
          </p:nvSpPr>
          <p:spPr>
            <a:xfrm>
              <a:off x="544872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Shape 240"/>
            <p:cNvSpPr/>
            <p:nvPr/>
          </p:nvSpPr>
          <p:spPr>
            <a:xfrm>
              <a:off x="1841475" y="2392725"/>
              <a:ext cx="617775" cy="904600"/>
            </a:xfrm>
            <a:custGeom>
              <a:avLst/>
              <a:gdLst/>
              <a:ahLst/>
              <a:cxnLst/>
              <a:rect l="0" t="0" r="0" b="0"/>
              <a:pathLst>
                <a:path w="24711" h="36184" extrusionOk="0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Shape 241"/>
            <p:cNvSpPr/>
            <p:nvPr/>
          </p:nvSpPr>
          <p:spPr>
            <a:xfrm>
              <a:off x="4278825" y="2482125"/>
              <a:ext cx="369275" cy="814025"/>
            </a:xfrm>
            <a:custGeom>
              <a:avLst/>
              <a:gdLst/>
              <a:ahLst/>
              <a:cxnLst/>
              <a:rect l="0" t="0" r="0" b="0"/>
              <a:pathLst>
                <a:path w="14771" h="32561" extrusionOk="0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Shape 242"/>
            <p:cNvSpPr/>
            <p:nvPr/>
          </p:nvSpPr>
          <p:spPr>
            <a:xfrm>
              <a:off x="5652525" y="3180600"/>
              <a:ext cx="117875" cy="117300"/>
            </a:xfrm>
            <a:custGeom>
              <a:avLst/>
              <a:gdLst/>
              <a:ahLst/>
              <a:cxnLst/>
              <a:rect l="0" t="0" r="0" b="0"/>
              <a:pathLst>
                <a:path w="4715" h="4692" extrusionOk="0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9293173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Shape 222" descr="view@2x.jpg"/>
          <p:cNvPicPr preferRelativeResize="0"/>
          <p:nvPr/>
        </p:nvPicPr>
        <p:blipFill rotWithShape="1">
          <a:blip r:embed="rId3">
            <a:alphaModFix amt="80000"/>
          </a:blip>
          <a:srcRect t="7847" b="7856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Shape 223"/>
          <p:cNvSpPr/>
          <p:nvPr/>
        </p:nvSpPr>
        <p:spPr>
          <a:xfrm>
            <a:off x="0" y="0"/>
            <a:ext cx="9176400" cy="5143500"/>
          </a:xfrm>
          <a:prstGeom prst="rect">
            <a:avLst/>
          </a:prstGeom>
          <a:solidFill>
            <a:srgbClr val="00253E">
              <a:alpha val="69800"/>
            </a:srgbClr>
          </a:solidFill>
          <a:ln>
            <a:noFill/>
          </a:ln>
          <a:effectLst>
            <a:outerShdw blurRad="39999" dist="23000" dir="5400000" rotWithShape="0">
              <a:srgbClr val="000000">
                <a:alpha val="3451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253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Shape 224"/>
          <p:cNvSpPr txBox="1"/>
          <p:nvPr/>
        </p:nvSpPr>
        <p:spPr>
          <a:xfrm>
            <a:off x="-1632908" y="-1179221"/>
            <a:ext cx="184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Shape 225"/>
          <p:cNvSpPr txBox="1"/>
          <p:nvPr/>
        </p:nvSpPr>
        <p:spPr>
          <a:xfrm>
            <a:off x="760950" y="1376850"/>
            <a:ext cx="7622100" cy="23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Q&amp;A, Comments, Suggestions</a:t>
            </a:r>
            <a:endParaRPr sz="4000" b="1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226" name="Shape 226"/>
          <p:cNvGrpSpPr/>
          <p:nvPr/>
        </p:nvGrpSpPr>
        <p:grpSpPr>
          <a:xfrm>
            <a:off x="3669300" y="1711460"/>
            <a:ext cx="1805400" cy="536386"/>
            <a:chOff x="3233750" y="1711500"/>
            <a:chExt cx="1805400" cy="589500"/>
          </a:xfrm>
        </p:grpSpPr>
        <p:cxnSp>
          <p:nvCxnSpPr>
            <p:cNvPr id="227" name="Shape 227"/>
            <p:cNvCxnSpPr/>
            <p:nvPr/>
          </p:nvCxnSpPr>
          <p:spPr>
            <a:xfrm>
              <a:off x="3252044" y="1711500"/>
              <a:ext cx="0" cy="589500"/>
            </a:xfrm>
            <a:prstGeom prst="straightConnector1">
              <a:avLst/>
            </a:prstGeom>
            <a:noFill/>
            <a:ln w="38100" cap="flat" cmpd="sng">
              <a:solidFill>
                <a:srgbClr val="1AB9A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8" name="Shape 228"/>
            <p:cNvCxnSpPr/>
            <p:nvPr/>
          </p:nvCxnSpPr>
          <p:spPr>
            <a:xfrm>
              <a:off x="3233750" y="1711500"/>
              <a:ext cx="1805400" cy="0"/>
            </a:xfrm>
            <a:prstGeom prst="straightConnector1">
              <a:avLst/>
            </a:prstGeom>
            <a:noFill/>
            <a:ln w="38100" cap="flat" cmpd="sng">
              <a:solidFill>
                <a:srgbClr val="1AB9A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9" name="Shape 229"/>
            <p:cNvCxnSpPr/>
            <p:nvPr/>
          </p:nvCxnSpPr>
          <p:spPr>
            <a:xfrm>
              <a:off x="5020696" y="1711500"/>
              <a:ext cx="0" cy="589500"/>
            </a:xfrm>
            <a:prstGeom prst="straightConnector1">
              <a:avLst/>
            </a:prstGeom>
            <a:noFill/>
            <a:ln w="38100" cap="flat" cmpd="sng">
              <a:solidFill>
                <a:srgbClr val="1AB9A5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30" name="Shape 230"/>
          <p:cNvGrpSpPr/>
          <p:nvPr/>
        </p:nvGrpSpPr>
        <p:grpSpPr>
          <a:xfrm>
            <a:off x="3669300" y="3019105"/>
            <a:ext cx="1805400" cy="536386"/>
            <a:chOff x="3233750" y="2966075"/>
            <a:chExt cx="1805400" cy="589500"/>
          </a:xfrm>
        </p:grpSpPr>
        <p:cxnSp>
          <p:nvCxnSpPr>
            <p:cNvPr id="231" name="Shape 231"/>
            <p:cNvCxnSpPr/>
            <p:nvPr/>
          </p:nvCxnSpPr>
          <p:spPr>
            <a:xfrm>
              <a:off x="3252044" y="2966075"/>
              <a:ext cx="0" cy="589500"/>
            </a:xfrm>
            <a:prstGeom prst="straightConnector1">
              <a:avLst/>
            </a:prstGeom>
            <a:noFill/>
            <a:ln w="38100" cap="flat" cmpd="sng">
              <a:solidFill>
                <a:srgbClr val="1AB9A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2" name="Shape 232"/>
            <p:cNvCxnSpPr/>
            <p:nvPr/>
          </p:nvCxnSpPr>
          <p:spPr>
            <a:xfrm>
              <a:off x="3233750" y="3555575"/>
              <a:ext cx="1805400" cy="0"/>
            </a:xfrm>
            <a:prstGeom prst="straightConnector1">
              <a:avLst/>
            </a:prstGeom>
            <a:noFill/>
            <a:ln w="38100" cap="flat" cmpd="sng">
              <a:solidFill>
                <a:srgbClr val="1AB9A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3" name="Shape 233"/>
            <p:cNvCxnSpPr/>
            <p:nvPr/>
          </p:nvCxnSpPr>
          <p:spPr>
            <a:xfrm>
              <a:off x="5020696" y="2966075"/>
              <a:ext cx="0" cy="589500"/>
            </a:xfrm>
            <a:prstGeom prst="straightConnector1">
              <a:avLst/>
            </a:prstGeom>
            <a:noFill/>
            <a:ln w="38100" cap="flat" cmpd="sng">
              <a:solidFill>
                <a:srgbClr val="1AB9A5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34" name="Shape 234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235" name="Shape 235"/>
            <p:cNvSpPr/>
            <p:nvPr/>
          </p:nvSpPr>
          <p:spPr>
            <a:xfrm>
              <a:off x="257417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Shape 236"/>
            <p:cNvSpPr/>
            <p:nvPr/>
          </p:nvSpPr>
          <p:spPr>
            <a:xfrm>
              <a:off x="2816875" y="2626700"/>
              <a:ext cx="703700" cy="686300"/>
            </a:xfrm>
            <a:custGeom>
              <a:avLst/>
              <a:gdLst/>
              <a:ahLst/>
              <a:cxnLst/>
              <a:rect l="0" t="0" r="0" b="0"/>
              <a:pathLst>
                <a:path w="28148" h="27452" extrusionOk="0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Shape 237"/>
            <p:cNvSpPr/>
            <p:nvPr/>
          </p:nvSpPr>
          <p:spPr>
            <a:xfrm>
              <a:off x="3557125" y="2626700"/>
              <a:ext cx="614900" cy="685700"/>
            </a:xfrm>
            <a:custGeom>
              <a:avLst/>
              <a:gdLst/>
              <a:ahLst/>
              <a:cxnLst/>
              <a:rect l="0" t="0" r="0" b="0"/>
              <a:pathLst>
                <a:path w="24596" h="27428" extrusionOk="0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Shape 238"/>
            <p:cNvSpPr/>
            <p:nvPr/>
          </p:nvSpPr>
          <p:spPr>
            <a:xfrm>
              <a:off x="4732275" y="2617400"/>
              <a:ext cx="582350" cy="679925"/>
            </a:xfrm>
            <a:custGeom>
              <a:avLst/>
              <a:gdLst/>
              <a:ahLst/>
              <a:cxnLst/>
              <a:rect l="0" t="0" r="0" b="0"/>
              <a:pathLst>
                <a:path w="23294" h="27197" extrusionOk="0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Shape 239"/>
            <p:cNvSpPr/>
            <p:nvPr/>
          </p:nvSpPr>
          <p:spPr>
            <a:xfrm>
              <a:off x="544872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Shape 240"/>
            <p:cNvSpPr/>
            <p:nvPr/>
          </p:nvSpPr>
          <p:spPr>
            <a:xfrm>
              <a:off x="1841475" y="2392725"/>
              <a:ext cx="617775" cy="904600"/>
            </a:xfrm>
            <a:custGeom>
              <a:avLst/>
              <a:gdLst/>
              <a:ahLst/>
              <a:cxnLst/>
              <a:rect l="0" t="0" r="0" b="0"/>
              <a:pathLst>
                <a:path w="24711" h="36184" extrusionOk="0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Shape 241"/>
            <p:cNvSpPr/>
            <p:nvPr/>
          </p:nvSpPr>
          <p:spPr>
            <a:xfrm>
              <a:off x="4278825" y="2482125"/>
              <a:ext cx="369275" cy="814025"/>
            </a:xfrm>
            <a:custGeom>
              <a:avLst/>
              <a:gdLst/>
              <a:ahLst/>
              <a:cxnLst/>
              <a:rect l="0" t="0" r="0" b="0"/>
              <a:pathLst>
                <a:path w="14771" h="32561" extrusionOk="0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Shape 242"/>
            <p:cNvSpPr/>
            <p:nvPr/>
          </p:nvSpPr>
          <p:spPr>
            <a:xfrm>
              <a:off x="5652525" y="3180600"/>
              <a:ext cx="117875" cy="117300"/>
            </a:xfrm>
            <a:custGeom>
              <a:avLst/>
              <a:gdLst/>
              <a:ahLst/>
              <a:cxnLst/>
              <a:rect l="0" t="0" r="0" b="0"/>
              <a:pathLst>
                <a:path w="4715" h="4692" extrusionOk="0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Pivotal Presentation Theme v1">
  <a:themeElements>
    <a:clrScheme name="Custom 8">
      <a:dk1>
        <a:srgbClr val="00253E"/>
      </a:dk1>
      <a:lt1>
        <a:srgbClr val="434343"/>
      </a:lt1>
      <a:dk2>
        <a:srgbClr val="999999"/>
      </a:dk2>
      <a:lt2>
        <a:srgbClr val="1AB9A5"/>
      </a:lt2>
      <a:accent1>
        <a:srgbClr val="D5EDEA"/>
      </a:accent1>
      <a:accent2>
        <a:srgbClr val="009FDF"/>
      </a:accent2>
      <a:accent3>
        <a:srgbClr val="0066AB"/>
      </a:accent3>
      <a:accent4>
        <a:srgbClr val="2E3092"/>
      </a:accent4>
      <a:accent5>
        <a:srgbClr val="F27062"/>
      </a:accent5>
      <a:accent6>
        <a:srgbClr val="F7DC5F"/>
      </a:accent6>
      <a:hlink>
        <a:srgbClr val="009FDF"/>
      </a:hlink>
      <a:folHlink>
        <a:srgbClr val="0000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208</Words>
  <Application>Microsoft Macintosh PowerPoint</Application>
  <PresentationFormat>On-screen Show (16:9)</PresentationFormat>
  <Paragraphs>36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Proxima Nova</vt:lpstr>
      <vt:lpstr>Arial</vt:lpstr>
      <vt:lpstr>Pivotal Presentation Theme v1</vt:lpstr>
      <vt:lpstr>Pivotal Cloud Foundry Workshop Wrap-up</vt:lpstr>
      <vt:lpstr>Pivotal eBooks</vt:lpstr>
      <vt:lpstr>Spring Initializr</vt:lpstr>
      <vt:lpstr>Resources</vt:lpstr>
      <vt:lpstr>St. Louis  Local Events</vt:lpstr>
      <vt:lpstr>SpringOne Tour St. Louis May 30-31, 2018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Pivotal Cloud Foundry Workshop Wrap-up</dc:title>
  <cp:lastModifiedBy>Chris Busch</cp:lastModifiedBy>
  <cp:revision>2</cp:revision>
  <dcterms:modified xsi:type="dcterms:W3CDTF">2018-04-02T23:57:25Z</dcterms:modified>
</cp:coreProperties>
</file>